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4630400" cy="8229600"/>
  <p:notesSz cx="8229600" cy="14630400"/>
  <p:embeddedFontLst>
    <p:embeddedFont>
      <p:font typeface="Inter" panose="020B0604020202020204" charset="0"/>
      <p:regular r:id="rId16"/>
    </p:embeddedFont>
    <p:embeddedFont>
      <p:font typeface="Petrona Bold" pitchFamily="2" charset="0"/>
      <p:bold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2" d="100"/>
          <a:sy n="72" d="100"/>
        </p:scale>
        <p:origin x="67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7470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2F2F2">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26.sv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10000"/>
            </a:srgbClr>
          </a:solidFill>
          <a:ln/>
        </p:spPr>
      </p:sp>
      <p:sp>
        <p:nvSpPr>
          <p:cNvPr id="4" name="Text 1"/>
          <p:cNvSpPr/>
          <p:nvPr/>
        </p:nvSpPr>
        <p:spPr>
          <a:xfrm>
            <a:off x="1311406" y="3180532"/>
            <a:ext cx="12219623" cy="1027033"/>
          </a:xfrm>
          <a:prstGeom prst="rect">
            <a:avLst/>
          </a:prstGeom>
          <a:noFill/>
          <a:ln/>
        </p:spPr>
        <p:txBody>
          <a:bodyPr wrap="none" lIns="0" tIns="0" rIns="0" bIns="0" rtlCol="0" anchor="t"/>
          <a:lstStyle/>
          <a:p>
            <a:pPr marL="0" indent="0" algn="ctr">
              <a:lnSpc>
                <a:spcPts val="8050"/>
              </a:lnSpc>
              <a:buNone/>
            </a:pPr>
            <a:r>
              <a:rPr lang="en-US" sz="6450" b="1" dirty="0">
                <a:solidFill>
                  <a:schemeClr val="accent1">
                    <a:lumMod val="50000"/>
                  </a:schemeClr>
                </a:solidFill>
                <a:effectLst>
                  <a:outerShdw blurRad="38100" dist="38100" dir="2700000" algn="tl">
                    <a:srgbClr val="000000">
                      <a:alpha val="43137"/>
                    </a:srgbClr>
                  </a:outerShdw>
                </a:effectLst>
                <a:latin typeface="Petrona Bold" pitchFamily="34" charset="0"/>
                <a:ea typeface="Petrona Bold" pitchFamily="34" charset="-122"/>
                <a:cs typeface="Petrona Bold" pitchFamily="34" charset="-120"/>
              </a:rPr>
              <a:t>Propositional Equivalence Rules</a:t>
            </a:r>
            <a:endParaRPr lang="en-US" sz="6450" dirty="0">
              <a:solidFill>
                <a:schemeClr val="accent1">
                  <a:lumMod val="50000"/>
                </a:schemeClr>
              </a:solidFill>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300">
        <p14:revea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60000"/>
            </a:srgbClr>
          </a:solidFill>
          <a:ln/>
        </p:spPr>
      </p:sp>
      <p:sp>
        <p:nvSpPr>
          <p:cNvPr id="4" name="Text 1"/>
          <p:cNvSpPr/>
          <p:nvPr/>
        </p:nvSpPr>
        <p:spPr>
          <a:xfrm>
            <a:off x="793790" y="813554"/>
            <a:ext cx="13042821" cy="1488519"/>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Practical Application: Simplifying a Complex Expression</a:t>
            </a:r>
            <a:endParaRPr lang="en-US" sz="4650" dirty="0"/>
          </a:p>
        </p:txBody>
      </p:sp>
      <p:sp>
        <p:nvSpPr>
          <p:cNvPr id="5" name="Text 2"/>
          <p:cNvSpPr/>
          <p:nvPr/>
        </p:nvSpPr>
        <p:spPr>
          <a:xfrm>
            <a:off x="793790" y="2642235"/>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Let's simplify the expression </a:t>
            </a:r>
            <a:r>
              <a:rPr lang="en-US" sz="1750" b="1" dirty="0">
                <a:solidFill>
                  <a:srgbClr val="272525"/>
                </a:solidFill>
                <a:latin typeface="Inter" pitchFamily="34" charset="0"/>
                <a:ea typeface="Inter" pitchFamily="34" charset="-122"/>
                <a:cs typeface="Inter" pitchFamily="34" charset="-120"/>
              </a:rPr>
              <a:t>¬(p ∨ ¬q) ∨ (¬p ∧ ¬q)</a:t>
            </a:r>
            <a:r>
              <a:rPr lang="en-US" sz="1750" dirty="0">
                <a:solidFill>
                  <a:srgbClr val="272525"/>
                </a:solidFill>
                <a:latin typeface="Inter" pitchFamily="34" charset="0"/>
                <a:ea typeface="Inter" pitchFamily="34" charset="-122"/>
                <a:cs typeface="Inter" pitchFamily="34" charset="-120"/>
              </a:rPr>
              <a:t> step by step to illustrate the power of these rules.</a:t>
            </a:r>
            <a:endParaRPr lang="en-US" sz="1750" dirty="0"/>
          </a:p>
        </p:txBody>
      </p:sp>
      <p:sp>
        <p:nvSpPr>
          <p:cNvPr id="6" name="Text 3"/>
          <p:cNvSpPr/>
          <p:nvPr/>
        </p:nvSpPr>
        <p:spPr>
          <a:xfrm>
            <a:off x="793790" y="3260288"/>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a:pPr>
            <a:r>
              <a:rPr lang="en-US" sz="1750" b="1" dirty="0">
                <a:solidFill>
                  <a:srgbClr val="272525"/>
                </a:solidFill>
                <a:latin typeface="Inter" pitchFamily="34" charset="0"/>
                <a:ea typeface="Inter" pitchFamily="34" charset="-122"/>
                <a:cs typeface="Inter" pitchFamily="34" charset="-120"/>
              </a:rPr>
              <a:t>¬(p ∨ ¬q) ∨ (¬p ∧ ¬q)</a:t>
            </a:r>
            <a:r>
              <a:rPr lang="en-US" sz="1750" dirty="0">
                <a:solidFill>
                  <a:srgbClr val="272525"/>
                </a:solidFill>
                <a:latin typeface="Inter" pitchFamily="34" charset="0"/>
                <a:ea typeface="Inter" pitchFamily="34" charset="-122"/>
                <a:cs typeface="Inter" pitchFamily="34" charset="-120"/>
              </a:rPr>
              <a:t> (Original expression)</a:t>
            </a:r>
            <a:endParaRPr lang="en-US" sz="1750" dirty="0"/>
          </a:p>
        </p:txBody>
      </p:sp>
      <p:sp>
        <p:nvSpPr>
          <p:cNvPr id="7" name="Text 4"/>
          <p:cNvSpPr/>
          <p:nvPr/>
        </p:nvSpPr>
        <p:spPr>
          <a:xfrm>
            <a:off x="793790" y="3702487"/>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2"/>
            </a:pPr>
            <a:r>
              <a:rPr lang="en-US" sz="1750" b="1" dirty="0">
                <a:solidFill>
                  <a:srgbClr val="272525"/>
                </a:solidFill>
                <a:latin typeface="Inter" pitchFamily="34" charset="0"/>
                <a:ea typeface="Inter" pitchFamily="34" charset="-122"/>
                <a:cs typeface="Inter" pitchFamily="34" charset="-120"/>
              </a:rPr>
              <a:t>(¬p ∧ ¬(¬q)) ∨ (¬p ∧ ¬q)</a:t>
            </a:r>
            <a:r>
              <a:rPr lang="en-US" sz="1750" dirty="0">
                <a:solidFill>
                  <a:srgbClr val="272525"/>
                </a:solidFill>
                <a:latin typeface="Inter" pitchFamily="34" charset="0"/>
                <a:ea typeface="Inter" pitchFamily="34" charset="-122"/>
                <a:cs typeface="Inter" pitchFamily="34" charset="-120"/>
              </a:rPr>
              <a:t> (Applying De Morgan's Law to the first part)</a:t>
            </a:r>
            <a:endParaRPr lang="en-US" sz="1750" dirty="0"/>
          </a:p>
        </p:txBody>
      </p:sp>
      <p:sp>
        <p:nvSpPr>
          <p:cNvPr id="8" name="Text 5"/>
          <p:cNvSpPr/>
          <p:nvPr/>
        </p:nvSpPr>
        <p:spPr>
          <a:xfrm>
            <a:off x="793790" y="4144685"/>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3"/>
            </a:pPr>
            <a:r>
              <a:rPr lang="en-US" sz="1750" b="1" dirty="0">
                <a:solidFill>
                  <a:srgbClr val="272525"/>
                </a:solidFill>
                <a:latin typeface="Inter" pitchFamily="34" charset="0"/>
                <a:ea typeface="Inter" pitchFamily="34" charset="-122"/>
                <a:cs typeface="Inter" pitchFamily="34" charset="-120"/>
              </a:rPr>
              <a:t>(¬p ∧ q) ∨ (¬p ∧ ¬q)</a:t>
            </a:r>
            <a:r>
              <a:rPr lang="en-US" sz="1750" dirty="0">
                <a:solidFill>
                  <a:srgbClr val="272525"/>
                </a:solidFill>
                <a:latin typeface="Inter" pitchFamily="34" charset="0"/>
                <a:ea typeface="Inter" pitchFamily="34" charset="-122"/>
                <a:cs typeface="Inter" pitchFamily="34" charset="-120"/>
              </a:rPr>
              <a:t> (Applying Double Negation Law: ¬(¬q) ≡ q)</a:t>
            </a:r>
            <a:endParaRPr lang="en-US" sz="1750" dirty="0"/>
          </a:p>
        </p:txBody>
      </p:sp>
      <p:sp>
        <p:nvSpPr>
          <p:cNvPr id="9" name="Text 6"/>
          <p:cNvSpPr/>
          <p:nvPr/>
        </p:nvSpPr>
        <p:spPr>
          <a:xfrm>
            <a:off x="793790" y="4586883"/>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4"/>
            </a:pPr>
            <a:r>
              <a:rPr lang="en-US" sz="1750" b="1" dirty="0">
                <a:solidFill>
                  <a:srgbClr val="272525"/>
                </a:solidFill>
                <a:latin typeface="Inter" pitchFamily="34" charset="0"/>
                <a:ea typeface="Inter" pitchFamily="34" charset="-122"/>
                <a:cs typeface="Inter" pitchFamily="34" charset="-120"/>
              </a:rPr>
              <a:t>¬p ∧ (q ∨ ¬q)</a:t>
            </a:r>
            <a:r>
              <a:rPr lang="en-US" sz="1750" dirty="0">
                <a:solidFill>
                  <a:srgbClr val="272525"/>
                </a:solidFill>
                <a:latin typeface="Inter" pitchFamily="34" charset="0"/>
                <a:ea typeface="Inter" pitchFamily="34" charset="-122"/>
                <a:cs typeface="Inter" pitchFamily="34" charset="-120"/>
              </a:rPr>
              <a:t> (Applying Distributive Law in reverse, factoring out ¬p)</a:t>
            </a:r>
            <a:endParaRPr lang="en-US" sz="1750" dirty="0"/>
          </a:p>
        </p:txBody>
      </p:sp>
      <p:sp>
        <p:nvSpPr>
          <p:cNvPr id="10" name="Text 7"/>
          <p:cNvSpPr/>
          <p:nvPr/>
        </p:nvSpPr>
        <p:spPr>
          <a:xfrm>
            <a:off x="793790" y="5029081"/>
            <a:ext cx="13042821" cy="362903"/>
          </a:xfrm>
          <a:prstGeom prst="rect">
            <a:avLst/>
          </a:prstGeom>
          <a:noFill/>
          <a:ln/>
        </p:spPr>
        <p:txBody>
          <a:bodyPr wrap="none" lIns="0" tIns="0" rIns="0" bIns="0" rtlCol="0" anchor="t"/>
          <a:lstStyle/>
          <a:p>
            <a:pPr marL="342900" indent="-342900" algn="l">
              <a:lnSpc>
                <a:spcPts val="2850"/>
              </a:lnSpc>
              <a:buSzPct val="100000"/>
              <a:buFont typeface="+mj-lt"/>
              <a:buAutoNum type="arabicPeriod" startAt="5"/>
            </a:pPr>
            <a:r>
              <a:rPr lang="en-US" sz="1750" b="1" dirty="0">
                <a:solidFill>
                  <a:srgbClr val="272525"/>
                </a:solidFill>
                <a:latin typeface="Inter" pitchFamily="34" charset="0"/>
                <a:ea typeface="Inter" pitchFamily="34" charset="-122"/>
                <a:cs typeface="Inter" pitchFamily="34" charset="-120"/>
              </a:rPr>
              <a:t>¬p ∧ T</a:t>
            </a:r>
            <a:r>
              <a:rPr lang="en-US" sz="1750" dirty="0">
                <a:solidFill>
                  <a:srgbClr val="272525"/>
                </a:solidFill>
                <a:latin typeface="Inter" pitchFamily="34" charset="0"/>
                <a:ea typeface="Inter" pitchFamily="34" charset="-122"/>
                <a:cs typeface="Inter" pitchFamily="34" charset="-120"/>
              </a:rPr>
              <a:t> (Applying Negation Law: q ∨ ¬q ≡ T)</a:t>
            </a:r>
            <a:endParaRPr lang="en-US" sz="1750" dirty="0"/>
          </a:p>
        </p:txBody>
      </p:sp>
      <p:sp>
        <p:nvSpPr>
          <p:cNvPr id="11" name="Text 8"/>
          <p:cNvSpPr/>
          <p:nvPr/>
        </p:nvSpPr>
        <p:spPr>
          <a:xfrm>
            <a:off x="793790" y="5391985"/>
            <a:ext cx="13042821" cy="442198"/>
          </a:xfrm>
          <a:prstGeom prst="rect">
            <a:avLst/>
          </a:prstGeom>
          <a:noFill/>
          <a:ln/>
        </p:spPr>
        <p:txBody>
          <a:bodyPr wrap="none" lIns="0" tIns="0" rIns="0" bIns="0" rtlCol="0" anchor="t"/>
          <a:lstStyle/>
          <a:p>
            <a:pPr marL="342900" indent="-342900" algn="l">
              <a:lnSpc>
                <a:spcPts val="2850"/>
              </a:lnSpc>
              <a:buSzPct val="100000"/>
              <a:buFont typeface="+mj-lt"/>
              <a:buAutoNum type="arabicPeriod" startAt="6"/>
            </a:pPr>
            <a:r>
              <a:rPr lang="en-US" sz="1750" b="1" dirty="0">
                <a:solidFill>
                  <a:srgbClr val="272525"/>
                </a:solidFill>
                <a:latin typeface="Inter" pitchFamily="34" charset="0"/>
                <a:ea typeface="Inter" pitchFamily="34" charset="-122"/>
                <a:cs typeface="Inter" pitchFamily="34" charset="-120"/>
              </a:rPr>
              <a:t>¬p</a:t>
            </a:r>
            <a:r>
              <a:rPr lang="en-US" sz="1750" dirty="0">
                <a:solidFill>
                  <a:srgbClr val="272525"/>
                </a:solidFill>
                <a:latin typeface="Inter" pitchFamily="34" charset="0"/>
                <a:ea typeface="Inter" pitchFamily="34" charset="-122"/>
                <a:cs typeface="Inter" pitchFamily="34" charset="-120"/>
              </a:rPr>
              <a:t> (Applying Identity Law: ¬p ∧ T ≡ ¬p)</a:t>
            </a:r>
            <a:endParaRPr lang="en-US" sz="1750" dirty="0"/>
          </a:p>
        </p:txBody>
      </p:sp>
      <p:sp>
        <p:nvSpPr>
          <p:cNvPr id="12" name="Shape 9"/>
          <p:cNvSpPr/>
          <p:nvPr/>
        </p:nvSpPr>
        <p:spPr>
          <a:xfrm>
            <a:off x="793790" y="6089333"/>
            <a:ext cx="13042821" cy="1326713"/>
          </a:xfrm>
          <a:prstGeom prst="roundRect">
            <a:avLst>
              <a:gd name="adj" fmla="val 7181"/>
            </a:avLst>
          </a:prstGeom>
          <a:solidFill>
            <a:srgbClr val="E5F6FF"/>
          </a:solidFill>
          <a:ln/>
        </p:spPr>
      </p:sp>
      <p:pic>
        <p:nvPicPr>
          <p:cNvPr id="13" name="Image 1" descr="preencoded.png"/>
          <p:cNvPicPr>
            <a:picLocks noChangeAspect="1"/>
          </p:cNvPicPr>
          <p:nvPr/>
        </p:nvPicPr>
        <p:blipFill>
          <a:blip r:embed="rId4"/>
          <a:stretch>
            <a:fillRect/>
          </a:stretch>
        </p:blipFill>
        <p:spPr>
          <a:xfrm>
            <a:off x="1020604" y="6433423"/>
            <a:ext cx="283488" cy="226814"/>
          </a:xfrm>
          <a:prstGeom prst="rect">
            <a:avLst/>
          </a:prstGeom>
        </p:spPr>
      </p:pic>
      <p:sp>
        <p:nvSpPr>
          <p:cNvPr id="14" name="Text 10"/>
          <p:cNvSpPr/>
          <p:nvPr/>
        </p:nvSpPr>
        <p:spPr>
          <a:xfrm>
            <a:off x="1530906" y="6372820"/>
            <a:ext cx="12078891" cy="725805"/>
          </a:xfrm>
          <a:prstGeom prst="rect">
            <a:avLst/>
          </a:prstGeom>
          <a:noFill/>
          <a:ln/>
        </p:spPr>
        <p:txBody>
          <a:bodyPr wrap="square" lIns="0" tIns="0" rIns="0" bIns="0" rtlCol="0" anchor="t"/>
          <a:lstStyle/>
          <a:p>
            <a:pPr marL="0" indent="0" algn="l">
              <a:lnSpc>
                <a:spcPts val="2850"/>
              </a:lnSpc>
              <a:buNone/>
            </a:pPr>
            <a:r>
              <a:rPr lang="en-US" sz="1750" dirty="0">
                <a:solidFill>
                  <a:srgbClr val="000000"/>
                </a:solidFill>
                <a:latin typeface="Inter" pitchFamily="34" charset="0"/>
                <a:ea typeface="Inter" pitchFamily="34" charset="-122"/>
                <a:cs typeface="Inter" pitchFamily="34" charset="-120"/>
              </a:rPr>
              <a:t>Through these steps, the seemingly complex expression </a:t>
            </a:r>
            <a:r>
              <a:rPr lang="en-US" sz="1750" b="1" dirty="0">
                <a:solidFill>
                  <a:srgbClr val="000000"/>
                </a:solidFill>
                <a:latin typeface="Inter" pitchFamily="34" charset="0"/>
                <a:ea typeface="Inter" pitchFamily="34" charset="-122"/>
                <a:cs typeface="Inter" pitchFamily="34" charset="-120"/>
              </a:rPr>
              <a:t>¬(p ∨ ¬q) ∨ (¬p ∧ ¬q)</a:t>
            </a:r>
            <a:r>
              <a:rPr lang="en-US" sz="1750" dirty="0">
                <a:solidFill>
                  <a:srgbClr val="000000"/>
                </a:solidFill>
                <a:latin typeface="Inter" pitchFamily="34" charset="0"/>
                <a:ea typeface="Inter" pitchFamily="34" charset="-122"/>
                <a:cs typeface="Inter" pitchFamily="34" charset="-120"/>
              </a:rPr>
              <a:t> simplifies to just </a:t>
            </a:r>
            <a:r>
              <a:rPr lang="en-US" sz="1750" b="1" dirty="0">
                <a:solidFill>
                  <a:srgbClr val="000000"/>
                </a:solidFill>
                <a:latin typeface="Inter" pitchFamily="34" charset="0"/>
                <a:ea typeface="Inter" pitchFamily="34" charset="-122"/>
                <a:cs typeface="Inter" pitchFamily="34" charset="-120"/>
              </a:rPr>
              <a:t>¬p</a:t>
            </a:r>
            <a:r>
              <a:rPr lang="en-US" sz="1750" dirty="0">
                <a:solidFill>
                  <a:srgbClr val="000000"/>
                </a:solidFill>
                <a:latin typeface="Inter" pitchFamily="34" charset="0"/>
                <a:ea typeface="Inter" pitchFamily="34" charset="-122"/>
                <a:cs typeface="Inter" pitchFamily="34" charset="-120"/>
              </a:rPr>
              <a:t>. This demonstrates how these rules allow us to arrive at a much more concise and equivalent logical statement.</a:t>
            </a:r>
            <a:endParaRPr lang="en-US" sz="1750" dirty="0"/>
          </a:p>
        </p:txBody>
      </p:sp>
    </p:spTree>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1743"/>
          </a:xfrm>
          <a:prstGeom prst="rect">
            <a:avLst/>
          </a:prstGeom>
        </p:spPr>
      </p:pic>
      <p:sp>
        <p:nvSpPr>
          <p:cNvPr id="3" name="Shape 0"/>
          <p:cNvSpPr/>
          <p:nvPr/>
        </p:nvSpPr>
        <p:spPr>
          <a:xfrm>
            <a:off x="0" y="0"/>
            <a:ext cx="14630400" cy="8231743"/>
          </a:xfrm>
          <a:prstGeom prst="rect">
            <a:avLst/>
          </a:prstGeom>
          <a:solidFill>
            <a:srgbClr val="FFFFFF">
              <a:alpha val="70000"/>
            </a:srgbClr>
          </a:solidFill>
          <a:ln/>
        </p:spPr>
      </p:sp>
      <p:sp>
        <p:nvSpPr>
          <p:cNvPr id="4" name="Text 1"/>
          <p:cNvSpPr/>
          <p:nvPr/>
        </p:nvSpPr>
        <p:spPr>
          <a:xfrm>
            <a:off x="723900" y="568762"/>
            <a:ext cx="5429250" cy="678656"/>
          </a:xfrm>
          <a:prstGeom prst="rect">
            <a:avLst/>
          </a:prstGeom>
          <a:noFill/>
          <a:ln/>
        </p:spPr>
        <p:txBody>
          <a:bodyPr wrap="none" lIns="0" tIns="0" rIns="0" bIns="0" rtlCol="0" anchor="t"/>
          <a:lstStyle/>
          <a:p>
            <a:pPr marL="0" indent="0" algn="l">
              <a:lnSpc>
                <a:spcPts val="5300"/>
              </a:lnSpc>
              <a:buNone/>
            </a:pPr>
            <a:r>
              <a:rPr lang="en-US" sz="4400" b="1" dirty="0">
                <a:solidFill>
                  <a:srgbClr val="000000"/>
                </a:solidFill>
                <a:effectLst>
                  <a:outerShdw blurRad="38100" dist="38100" dir="2700000" algn="tl">
                    <a:srgbClr val="000000">
                      <a:alpha val="43137"/>
                    </a:srgbClr>
                  </a:outerShdw>
                </a:effectLst>
                <a:latin typeface="Petrona Bold" pitchFamily="34" charset="0"/>
                <a:ea typeface="Petrona Bold" pitchFamily="34" charset="-122"/>
                <a:cs typeface="Petrona Bold" pitchFamily="34" charset="-120"/>
              </a:rPr>
              <a:t>Key Points -</a:t>
            </a:r>
            <a:endParaRPr lang="en-US" sz="4400" dirty="0">
              <a:effectLst>
                <a:outerShdw blurRad="38100" dist="38100" dir="2700000" algn="tl">
                  <a:srgbClr val="000000">
                    <a:alpha val="43137"/>
                  </a:srgbClr>
                </a:outerShdw>
              </a:effectLst>
            </a:endParaRPr>
          </a:p>
        </p:txBody>
      </p:sp>
      <p:pic>
        <p:nvPicPr>
          <p:cNvPr id="5" name="Image 1" descr="preencoded.png"/>
          <p:cNvPicPr>
            <a:picLocks noChangeAspect="1"/>
          </p:cNvPicPr>
          <p:nvPr/>
        </p:nvPicPr>
        <p:blipFill>
          <a:blip r:embed="rId4"/>
          <a:stretch>
            <a:fillRect/>
          </a:stretch>
        </p:blipFill>
        <p:spPr>
          <a:xfrm>
            <a:off x="723900" y="1557576"/>
            <a:ext cx="13182600" cy="827246"/>
          </a:xfrm>
          <a:prstGeom prst="rect">
            <a:avLst/>
          </a:prstGeom>
        </p:spPr>
      </p:pic>
      <p:sp>
        <p:nvSpPr>
          <p:cNvPr id="6" name="Text 2"/>
          <p:cNvSpPr/>
          <p:nvPr/>
        </p:nvSpPr>
        <p:spPr>
          <a:xfrm>
            <a:off x="930712" y="2591633"/>
            <a:ext cx="2714625" cy="339328"/>
          </a:xfrm>
          <a:prstGeom prst="rect">
            <a:avLst/>
          </a:prstGeom>
          <a:noFill/>
          <a:ln/>
        </p:spPr>
        <p:txBody>
          <a:bodyPr wrap="none" lIns="0" tIns="0" rIns="0" bIns="0" rtlCol="0" anchor="t"/>
          <a:lstStyle/>
          <a:p>
            <a:pPr marL="0" indent="0" algn="l">
              <a:lnSpc>
                <a:spcPts val="2650"/>
              </a:lnSpc>
              <a:buNone/>
            </a:pPr>
            <a:r>
              <a:rPr lang="en-US" sz="2800" b="1" dirty="0">
                <a:solidFill>
                  <a:srgbClr val="272525"/>
                </a:solidFill>
                <a:latin typeface="Petrona Bold" pitchFamily="34" charset="0"/>
                <a:ea typeface="Petrona Bold" pitchFamily="34" charset="-122"/>
                <a:cs typeface="Petrona Bold" pitchFamily="34" charset="-120"/>
              </a:rPr>
              <a:t>Foundational Tools</a:t>
            </a:r>
            <a:endParaRPr lang="en-US" sz="2800" dirty="0"/>
          </a:p>
        </p:txBody>
      </p:sp>
      <p:sp>
        <p:nvSpPr>
          <p:cNvPr id="7" name="Text 3"/>
          <p:cNvSpPr/>
          <p:nvPr/>
        </p:nvSpPr>
        <p:spPr>
          <a:xfrm>
            <a:off x="930712" y="3055025"/>
            <a:ext cx="12768977" cy="330875"/>
          </a:xfrm>
          <a:prstGeom prst="rect">
            <a:avLst/>
          </a:prstGeom>
          <a:noFill/>
          <a:ln/>
        </p:spPr>
        <p:txBody>
          <a:bodyPr wrap="none" lIns="0" tIns="0" rIns="0" bIns="0" rtlCol="0" anchor="t"/>
          <a:lstStyle/>
          <a:p>
            <a:pPr marL="0" indent="0" algn="l">
              <a:lnSpc>
                <a:spcPts val="2600"/>
              </a:lnSpc>
              <a:buNone/>
            </a:pPr>
            <a:r>
              <a:rPr lang="en-US" dirty="0">
                <a:solidFill>
                  <a:srgbClr val="272525"/>
                </a:solidFill>
                <a:latin typeface="Inter" pitchFamily="34" charset="0"/>
                <a:ea typeface="Inter" pitchFamily="34" charset="-122"/>
                <a:cs typeface="Inter" pitchFamily="34" charset="-120"/>
              </a:rPr>
              <a:t>Propositional equivalence rules are the building blocks of logical reasoning and simplification.</a:t>
            </a:r>
            <a:endParaRPr lang="en-US" dirty="0"/>
          </a:p>
        </p:txBody>
      </p:sp>
      <p:pic>
        <p:nvPicPr>
          <p:cNvPr id="8" name="Image 2" descr="preencoded.png"/>
          <p:cNvPicPr>
            <a:picLocks noChangeAspect="1"/>
          </p:cNvPicPr>
          <p:nvPr/>
        </p:nvPicPr>
        <p:blipFill>
          <a:blip r:embed="rId5"/>
          <a:stretch>
            <a:fillRect/>
          </a:stretch>
        </p:blipFill>
        <p:spPr>
          <a:xfrm>
            <a:off x="723900" y="3592711"/>
            <a:ext cx="13182600" cy="827246"/>
          </a:xfrm>
          <a:prstGeom prst="rect">
            <a:avLst/>
          </a:prstGeom>
        </p:spPr>
      </p:pic>
      <p:sp>
        <p:nvSpPr>
          <p:cNvPr id="9" name="Text 4"/>
          <p:cNvSpPr/>
          <p:nvPr/>
        </p:nvSpPr>
        <p:spPr>
          <a:xfrm>
            <a:off x="930712" y="4626769"/>
            <a:ext cx="2714625" cy="339328"/>
          </a:xfrm>
          <a:prstGeom prst="rect">
            <a:avLst/>
          </a:prstGeom>
          <a:noFill/>
          <a:ln/>
        </p:spPr>
        <p:txBody>
          <a:bodyPr wrap="none" lIns="0" tIns="0" rIns="0" bIns="0" rtlCol="0" anchor="t"/>
          <a:lstStyle/>
          <a:p>
            <a:pPr marL="0" indent="0" algn="l">
              <a:lnSpc>
                <a:spcPts val="2650"/>
              </a:lnSpc>
              <a:buNone/>
            </a:pPr>
            <a:r>
              <a:rPr lang="en-US" sz="2800" b="1" dirty="0">
                <a:solidFill>
                  <a:srgbClr val="272525"/>
                </a:solidFill>
                <a:latin typeface="Petrona Bold" pitchFamily="34" charset="0"/>
                <a:ea typeface="Petrona Bold" pitchFamily="34" charset="-122"/>
                <a:cs typeface="Petrona Bold" pitchFamily="34" charset="-120"/>
              </a:rPr>
              <a:t>Real-World Impact</a:t>
            </a:r>
            <a:endParaRPr lang="en-US" sz="2800" dirty="0"/>
          </a:p>
        </p:txBody>
      </p:sp>
      <p:sp>
        <p:nvSpPr>
          <p:cNvPr id="10" name="Text 5"/>
          <p:cNvSpPr/>
          <p:nvPr/>
        </p:nvSpPr>
        <p:spPr>
          <a:xfrm>
            <a:off x="930712" y="5090160"/>
            <a:ext cx="12768977" cy="330875"/>
          </a:xfrm>
          <a:prstGeom prst="rect">
            <a:avLst/>
          </a:prstGeom>
          <a:noFill/>
          <a:ln/>
        </p:spPr>
        <p:txBody>
          <a:bodyPr wrap="none" lIns="0" tIns="0" rIns="0" bIns="0" rtlCol="0" anchor="t"/>
          <a:lstStyle/>
          <a:p>
            <a:pPr marL="0" indent="0" algn="l">
              <a:lnSpc>
                <a:spcPts val="2600"/>
              </a:lnSpc>
              <a:buNone/>
            </a:pPr>
            <a:r>
              <a:rPr lang="en-US" dirty="0">
                <a:solidFill>
                  <a:srgbClr val="272525"/>
                </a:solidFill>
                <a:latin typeface="Inter" pitchFamily="34" charset="0"/>
                <a:ea typeface="Inter" pitchFamily="34" charset="-122"/>
                <a:cs typeface="Inter" pitchFamily="34" charset="-120"/>
              </a:rPr>
              <a:t>They are not just theoretical; they have direct applications in computer science, from circuit design to software optimization.</a:t>
            </a:r>
            <a:endParaRPr lang="en-US" dirty="0"/>
          </a:p>
        </p:txBody>
      </p:sp>
      <p:pic>
        <p:nvPicPr>
          <p:cNvPr id="11" name="Image 3" descr="preencoded.png"/>
          <p:cNvPicPr>
            <a:picLocks noChangeAspect="1"/>
          </p:cNvPicPr>
          <p:nvPr/>
        </p:nvPicPr>
        <p:blipFill>
          <a:blip r:embed="rId6"/>
          <a:stretch>
            <a:fillRect/>
          </a:stretch>
        </p:blipFill>
        <p:spPr>
          <a:xfrm>
            <a:off x="723900" y="5627846"/>
            <a:ext cx="13182600" cy="827246"/>
          </a:xfrm>
          <a:prstGeom prst="rect">
            <a:avLst/>
          </a:prstGeom>
        </p:spPr>
      </p:pic>
      <p:sp>
        <p:nvSpPr>
          <p:cNvPr id="12" name="Text 6"/>
          <p:cNvSpPr/>
          <p:nvPr/>
        </p:nvSpPr>
        <p:spPr>
          <a:xfrm>
            <a:off x="930712" y="6661904"/>
            <a:ext cx="2714625" cy="339328"/>
          </a:xfrm>
          <a:prstGeom prst="rect">
            <a:avLst/>
          </a:prstGeom>
          <a:noFill/>
          <a:ln/>
        </p:spPr>
        <p:txBody>
          <a:bodyPr wrap="none" lIns="0" tIns="0" rIns="0" bIns="0" rtlCol="0" anchor="t"/>
          <a:lstStyle/>
          <a:p>
            <a:pPr marL="0" indent="0" algn="l">
              <a:lnSpc>
                <a:spcPts val="2650"/>
              </a:lnSpc>
              <a:buNone/>
            </a:pPr>
            <a:r>
              <a:rPr lang="en-US" sz="2800" b="1" dirty="0">
                <a:solidFill>
                  <a:srgbClr val="272525"/>
                </a:solidFill>
                <a:latin typeface="Petrona Bold" pitchFamily="34" charset="0"/>
                <a:ea typeface="Petrona Bold" pitchFamily="34" charset="-122"/>
                <a:cs typeface="Petrona Bold" pitchFamily="34" charset="-120"/>
              </a:rPr>
              <a:t>Practice is Key</a:t>
            </a:r>
            <a:endParaRPr lang="en-US" sz="2800" dirty="0"/>
          </a:p>
        </p:txBody>
      </p:sp>
      <p:sp>
        <p:nvSpPr>
          <p:cNvPr id="13" name="Text 7"/>
          <p:cNvSpPr/>
          <p:nvPr/>
        </p:nvSpPr>
        <p:spPr>
          <a:xfrm>
            <a:off x="930712" y="7125295"/>
            <a:ext cx="12768977" cy="330875"/>
          </a:xfrm>
          <a:prstGeom prst="rect">
            <a:avLst/>
          </a:prstGeom>
          <a:noFill/>
          <a:ln/>
        </p:spPr>
        <p:txBody>
          <a:bodyPr wrap="none" lIns="0" tIns="0" rIns="0" bIns="0" rtlCol="0" anchor="t"/>
          <a:lstStyle/>
          <a:p>
            <a:pPr marL="0" indent="0" algn="l">
              <a:lnSpc>
                <a:spcPts val="2600"/>
              </a:lnSpc>
              <a:buNone/>
            </a:pPr>
            <a:r>
              <a:rPr lang="en-US" dirty="0">
                <a:solidFill>
                  <a:srgbClr val="272525"/>
                </a:solidFill>
                <a:latin typeface="Inter" pitchFamily="34" charset="0"/>
                <a:ea typeface="Inter" pitchFamily="34" charset="-122"/>
                <a:cs typeface="Inter" pitchFamily="34" charset="-120"/>
              </a:rPr>
              <a:t>Mastering these rules comes with practice in simplifying expressions and proving equivalences.</a:t>
            </a:r>
            <a:endParaRPr lang="en-US" dirty="0"/>
          </a:p>
        </p:txBody>
      </p:sp>
    </p:spTree>
  </p:cSld>
  <p:clrMapOvr>
    <a:masterClrMapping/>
  </p:clrMapOvr>
  <p:transition spd="slow">
    <p:comb/>
  </p:transition>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209687"/>
            <a:ext cx="5954197" cy="744260"/>
          </a:xfrm>
          <a:prstGeom prst="rect">
            <a:avLst/>
          </a:prstGeom>
          <a:noFill/>
          <a:ln/>
        </p:spPr>
        <p:txBody>
          <a:bodyPr wrap="none" lIns="0" tIns="0" rIns="0" bIns="0" rtlCol="0" anchor="t"/>
          <a:lstStyle/>
          <a:p>
            <a:pPr marL="0" indent="0" algn="l">
              <a:lnSpc>
                <a:spcPts val="5850"/>
              </a:lnSpc>
              <a:buNone/>
            </a:pPr>
            <a:r>
              <a:rPr lang="en-US" sz="6000" b="1" dirty="0">
                <a:ln w="12700">
                  <a:solidFill>
                    <a:schemeClr val="tx2">
                      <a:lumMod val="75000"/>
                    </a:schemeClr>
                  </a:solidFill>
                  <a:prstDash val="solid"/>
                </a:ln>
                <a:solidFill>
                  <a:schemeClr val="accent5">
                    <a:lumMod val="75000"/>
                  </a:schemeClr>
                </a:solidFill>
                <a:effectLst>
                  <a:outerShdw dist="38100" dir="2640000" algn="bl" rotWithShape="0">
                    <a:schemeClr val="tx2">
                      <a:lumMod val="75000"/>
                    </a:schemeClr>
                  </a:outerShdw>
                </a:effectLst>
                <a:latin typeface="Petrona Bold" pitchFamily="34" charset="0"/>
                <a:ea typeface="Petrona Bold" pitchFamily="34" charset="-122"/>
                <a:cs typeface="Petrona Bold" pitchFamily="34" charset="-120"/>
              </a:rPr>
              <a:t>Any Questions?</a:t>
            </a:r>
            <a:endParaRPr lang="en-US" sz="6000" b="1" dirty="0">
              <a:ln w="12700">
                <a:solidFill>
                  <a:schemeClr val="tx2">
                    <a:lumMod val="75000"/>
                  </a:schemeClr>
                </a:solidFill>
                <a:prstDash val="solid"/>
              </a:ln>
              <a:solidFill>
                <a:schemeClr val="accent5">
                  <a:lumMod val="75000"/>
                </a:schemeClr>
              </a:solidFill>
              <a:effectLst>
                <a:outerShdw dist="38100" dir="2640000" algn="bl" rotWithShape="0">
                  <a:schemeClr val="tx2">
                    <a:lumMod val="75000"/>
                  </a:schemeClr>
                </a:outerShdw>
              </a:effectLst>
            </a:endParaRPr>
          </a:p>
        </p:txBody>
      </p:sp>
      <p:sp>
        <p:nvSpPr>
          <p:cNvPr id="4" name="Text 1"/>
          <p:cNvSpPr/>
          <p:nvPr/>
        </p:nvSpPr>
        <p:spPr>
          <a:xfrm>
            <a:off x="793790" y="4294108"/>
            <a:ext cx="7556421" cy="725805"/>
          </a:xfrm>
          <a:prstGeom prst="rect">
            <a:avLst/>
          </a:prstGeom>
          <a:noFill/>
          <a:ln/>
        </p:spPr>
        <p:txBody>
          <a:bodyPr wrap="square" lIns="0" tIns="0" rIns="0" bIns="0" rtlCol="0" anchor="t"/>
          <a:lstStyle/>
          <a:p>
            <a:pPr marL="0" indent="0" algn="l">
              <a:lnSpc>
                <a:spcPts val="2850"/>
              </a:lnSpc>
              <a:buNone/>
            </a:pPr>
            <a:r>
              <a:rPr lang="en-US" sz="2000" dirty="0">
                <a:solidFill>
                  <a:srgbClr val="272525"/>
                </a:solidFill>
                <a:latin typeface="Inter" pitchFamily="34" charset="0"/>
                <a:ea typeface="Inter" pitchFamily="34" charset="-122"/>
                <a:cs typeface="Inter" pitchFamily="34" charset="-120"/>
              </a:rPr>
              <a:t>Thank you for your attention. I am now open to any questions you may have about propositional equivalence rules or their applications.</a:t>
            </a:r>
            <a:endParaRPr lang="en-US" sz="2000" dirty="0"/>
          </a:p>
        </p:txBody>
      </p:sp>
    </p:spTree>
  </p:cSld>
  <p:clrMapOvr>
    <a:masterClrMapping/>
  </p:clrMapOvr>
  <p:transition spd="slow">
    <p:comb/>
  </p:transition>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 y="-53009"/>
            <a:ext cx="14630400" cy="8229600"/>
          </a:xfrm>
          <a:prstGeom prst="rect">
            <a:avLst/>
          </a:prstGeom>
          <a:solidFill>
            <a:srgbClr val="FFFFFF">
              <a:alpha val="25000"/>
            </a:srgbClr>
          </a:solidFill>
          <a:ln/>
        </p:spPr>
      </p:sp>
      <p:sp>
        <p:nvSpPr>
          <p:cNvPr id="4" name="Text 1"/>
          <p:cNvSpPr/>
          <p:nvPr/>
        </p:nvSpPr>
        <p:spPr>
          <a:xfrm>
            <a:off x="793790" y="3601283"/>
            <a:ext cx="8216741" cy="1027033"/>
          </a:xfrm>
          <a:prstGeom prst="rect">
            <a:avLst/>
          </a:prstGeom>
          <a:noFill/>
          <a:ln/>
        </p:spPr>
        <p:txBody>
          <a:bodyPr wrap="none" lIns="0" tIns="0" rIns="0" bIns="0" rtlCol="0" anchor="t"/>
          <a:lstStyle/>
          <a:p>
            <a:pPr marL="0" indent="0" algn="l">
              <a:lnSpc>
                <a:spcPts val="8050"/>
              </a:lnSpc>
              <a:buNone/>
            </a:pPr>
            <a:r>
              <a:rPr lang="en-US" sz="8000" b="1" dirty="0">
                <a:solidFill>
                  <a:srgbClr val="063E5F"/>
                </a:solidFill>
                <a:effectLst>
                  <a:outerShdw blurRad="38100" dist="38100" dir="2700000" algn="tl">
                    <a:srgbClr val="000000">
                      <a:alpha val="43137"/>
                    </a:srgbClr>
                  </a:outerShdw>
                </a:effectLst>
                <a:latin typeface="Petrona Bold" pitchFamily="34" charset="0"/>
                <a:ea typeface="Petrona Bold" pitchFamily="34" charset="-122"/>
                <a:cs typeface="Petrona Bold" pitchFamily="34" charset="-120"/>
              </a:rPr>
              <a:t>Thank You</a:t>
            </a:r>
            <a:endParaRPr lang="en-US" sz="8000" dirty="0">
              <a:effectLst>
                <a:outerShdw blurRad="38100" dist="38100" dir="2700000" algn="tl">
                  <a:srgbClr val="000000">
                    <a:alpha val="43137"/>
                  </a:srgbClr>
                </a:outerShdw>
              </a:effectLst>
            </a:endParaRPr>
          </a:p>
        </p:txBody>
      </p:sp>
      <p:pic>
        <p:nvPicPr>
          <p:cNvPr id="7" name="Graphic 6" descr="Gears with solid fill">
            <a:extLst>
              <a:ext uri="{FF2B5EF4-FFF2-40B4-BE49-F238E27FC236}">
                <a16:creationId xmlns:a16="http://schemas.microsoft.com/office/drawing/2014/main" id="{371E6BCC-C202-741B-513C-A884E985E4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119653" y="6705600"/>
            <a:ext cx="1351722" cy="136357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Shape 0"/>
          <p:cNvSpPr/>
          <p:nvPr/>
        </p:nvSpPr>
        <p:spPr>
          <a:xfrm flipV="1">
            <a:off x="38100" y="8229600"/>
            <a:ext cx="306457" cy="152400"/>
          </a:xfrm>
          <a:prstGeom prst="rect">
            <a:avLst/>
          </a:prstGeom>
          <a:solidFill>
            <a:srgbClr val="FFFFFF">
              <a:alpha val="45000"/>
            </a:srgbClr>
          </a:solidFill>
          <a:ln/>
        </p:spPr>
        <p:txBody>
          <a:bodyPr/>
          <a:lstStyle/>
          <a:p>
            <a:endParaRPr lang="en-GB" dirty="0"/>
          </a:p>
        </p:txBody>
      </p:sp>
      <p:sp>
        <p:nvSpPr>
          <p:cNvPr id="4" name="Text 1"/>
          <p:cNvSpPr/>
          <p:nvPr/>
        </p:nvSpPr>
        <p:spPr>
          <a:xfrm>
            <a:off x="793790" y="2284809"/>
            <a:ext cx="2977039" cy="372070"/>
          </a:xfrm>
          <a:prstGeom prst="rect">
            <a:avLst/>
          </a:prstGeom>
          <a:noFill/>
          <a:ln/>
        </p:spPr>
        <p:txBody>
          <a:bodyPr wrap="none" lIns="0" tIns="0" rIns="0" bIns="0" rtlCol="0" anchor="t"/>
          <a:lstStyle/>
          <a:p>
            <a:pPr marL="0" indent="0" algn="l">
              <a:lnSpc>
                <a:spcPts val="2900"/>
              </a:lnSpc>
              <a:buNone/>
            </a:pPr>
            <a:r>
              <a:rPr lang="en-US" sz="3200" b="1" dirty="0">
                <a:solidFill>
                  <a:srgbClr val="000000"/>
                </a:solidFill>
                <a:latin typeface="Petrona Bold" pitchFamily="34" charset="0"/>
                <a:ea typeface="Petrona Bold" pitchFamily="34" charset="-122"/>
                <a:cs typeface="Petrona Bold" pitchFamily="34" charset="-120"/>
              </a:rPr>
              <a:t>Presented By :</a:t>
            </a:r>
            <a:endParaRPr lang="en-US" sz="3200" dirty="0"/>
          </a:p>
        </p:txBody>
      </p:sp>
      <p:sp>
        <p:nvSpPr>
          <p:cNvPr id="5" name="Text 2"/>
          <p:cNvSpPr/>
          <p:nvPr/>
        </p:nvSpPr>
        <p:spPr>
          <a:xfrm>
            <a:off x="793790" y="2883694"/>
            <a:ext cx="6244709" cy="453509"/>
          </a:xfrm>
          <a:prstGeom prst="rect">
            <a:avLst/>
          </a:prstGeom>
          <a:noFill/>
          <a:ln/>
        </p:spPr>
        <p:txBody>
          <a:bodyPr wrap="none" lIns="0" tIns="0" rIns="0" bIns="0" rtlCol="0" anchor="t"/>
          <a:lstStyle/>
          <a:p>
            <a:pPr marL="0" indent="0" algn="l">
              <a:lnSpc>
                <a:spcPts val="3550"/>
              </a:lnSpc>
              <a:buNone/>
            </a:pPr>
            <a:r>
              <a:rPr lang="en-US" sz="2200" b="1" dirty="0">
                <a:solidFill>
                  <a:srgbClr val="204C8E"/>
                </a:solidFill>
                <a:latin typeface="Inter" pitchFamily="34" charset="0"/>
                <a:ea typeface="Inter" pitchFamily="34" charset="-122"/>
                <a:cs typeface="Inter" pitchFamily="34" charset="-120"/>
              </a:rPr>
              <a:t>Reefat Tarannum</a:t>
            </a:r>
            <a:endParaRPr lang="en-US" sz="2200" dirty="0"/>
          </a:p>
        </p:txBody>
      </p:sp>
      <p:sp>
        <p:nvSpPr>
          <p:cNvPr id="6" name="Text 3"/>
          <p:cNvSpPr/>
          <p:nvPr/>
        </p:nvSpPr>
        <p:spPr>
          <a:xfrm>
            <a:off x="793790" y="3541276"/>
            <a:ext cx="6244709" cy="453509"/>
          </a:xfrm>
          <a:prstGeom prst="rect">
            <a:avLst/>
          </a:prstGeom>
          <a:noFill/>
          <a:ln/>
        </p:spPr>
        <p:txBody>
          <a:bodyPr wrap="none" lIns="0" tIns="0" rIns="0" bIns="0" rtlCol="0" anchor="t"/>
          <a:lstStyle/>
          <a:p>
            <a:pPr marL="0" indent="0" algn="l">
              <a:lnSpc>
                <a:spcPts val="3550"/>
              </a:lnSpc>
              <a:buNone/>
            </a:pPr>
            <a:r>
              <a:rPr lang="en-US" sz="2200" dirty="0">
                <a:solidFill>
                  <a:srgbClr val="272525"/>
                </a:solidFill>
                <a:latin typeface="Inter" pitchFamily="34" charset="0"/>
                <a:ea typeface="Inter" pitchFamily="34" charset="-122"/>
                <a:cs typeface="Inter" pitchFamily="34" charset="-120"/>
              </a:rPr>
              <a:t>ID: </a:t>
            </a:r>
            <a:r>
              <a:rPr lang="en-US" sz="2200" b="1" dirty="0">
                <a:solidFill>
                  <a:srgbClr val="204C8E"/>
                </a:solidFill>
                <a:latin typeface="Inter" pitchFamily="34" charset="0"/>
                <a:ea typeface="Inter" pitchFamily="34" charset="-122"/>
                <a:cs typeface="Inter" pitchFamily="34" charset="-120"/>
              </a:rPr>
              <a:t>251311011</a:t>
            </a:r>
            <a:endParaRPr lang="en-US" sz="2200" dirty="0"/>
          </a:p>
        </p:txBody>
      </p:sp>
      <p:sp>
        <p:nvSpPr>
          <p:cNvPr id="7" name="Text 4"/>
          <p:cNvSpPr/>
          <p:nvPr/>
        </p:nvSpPr>
        <p:spPr>
          <a:xfrm>
            <a:off x="793790" y="4198858"/>
            <a:ext cx="6244709" cy="453509"/>
          </a:xfrm>
          <a:prstGeom prst="rect">
            <a:avLst/>
          </a:prstGeom>
          <a:noFill/>
          <a:ln/>
        </p:spPr>
        <p:txBody>
          <a:bodyPr wrap="none" lIns="0" tIns="0" rIns="0" bIns="0" rtlCol="0" anchor="t"/>
          <a:lstStyle/>
          <a:p>
            <a:pPr marL="0" indent="0" algn="l">
              <a:lnSpc>
                <a:spcPts val="3550"/>
              </a:lnSpc>
              <a:buNone/>
            </a:pPr>
            <a:r>
              <a:rPr lang="en-US" sz="2200" dirty="0">
                <a:solidFill>
                  <a:srgbClr val="272525"/>
                </a:solidFill>
                <a:latin typeface="Inter" pitchFamily="34" charset="0"/>
                <a:ea typeface="Inter" pitchFamily="34" charset="-122"/>
                <a:cs typeface="Inter" pitchFamily="34" charset="-120"/>
              </a:rPr>
              <a:t>Semester: </a:t>
            </a:r>
            <a:r>
              <a:rPr lang="en-US" sz="2200" b="1" dirty="0">
                <a:solidFill>
                  <a:srgbClr val="204C8E"/>
                </a:solidFill>
                <a:latin typeface="Inter" pitchFamily="34" charset="0"/>
                <a:ea typeface="Inter" pitchFamily="34" charset="-122"/>
                <a:cs typeface="Inter" pitchFamily="34" charset="-120"/>
              </a:rPr>
              <a:t>2nd</a:t>
            </a:r>
            <a:endParaRPr lang="en-US" sz="2200" dirty="0"/>
          </a:p>
        </p:txBody>
      </p:sp>
      <p:sp>
        <p:nvSpPr>
          <p:cNvPr id="8" name="Text 5"/>
          <p:cNvSpPr/>
          <p:nvPr/>
        </p:nvSpPr>
        <p:spPr>
          <a:xfrm>
            <a:off x="793790" y="4856440"/>
            <a:ext cx="6244709" cy="453509"/>
          </a:xfrm>
          <a:prstGeom prst="rect">
            <a:avLst/>
          </a:prstGeom>
          <a:noFill/>
          <a:ln/>
        </p:spPr>
        <p:txBody>
          <a:bodyPr wrap="none" lIns="0" tIns="0" rIns="0" bIns="0" rtlCol="0" anchor="t"/>
          <a:lstStyle/>
          <a:p>
            <a:pPr marL="0" indent="0" algn="l">
              <a:lnSpc>
                <a:spcPts val="3550"/>
              </a:lnSpc>
              <a:buNone/>
            </a:pPr>
            <a:r>
              <a:rPr lang="en-US" sz="2200" dirty="0">
                <a:solidFill>
                  <a:srgbClr val="272525"/>
                </a:solidFill>
                <a:latin typeface="Inter" pitchFamily="34" charset="0"/>
                <a:ea typeface="Inter" pitchFamily="34" charset="-122"/>
                <a:cs typeface="Inter" pitchFamily="34" charset="-120"/>
              </a:rPr>
              <a:t>Department: </a:t>
            </a:r>
            <a:r>
              <a:rPr lang="en-US" sz="2200" b="1" dirty="0">
                <a:solidFill>
                  <a:srgbClr val="204C8E"/>
                </a:solidFill>
                <a:latin typeface="Inter" pitchFamily="34" charset="0"/>
                <a:ea typeface="Inter" pitchFamily="34" charset="-122"/>
                <a:cs typeface="Inter" pitchFamily="34" charset="-120"/>
              </a:rPr>
              <a:t>Computer Science and </a:t>
            </a:r>
            <a:endParaRPr lang="en-US" sz="2200" dirty="0"/>
          </a:p>
        </p:txBody>
      </p:sp>
      <p:sp>
        <p:nvSpPr>
          <p:cNvPr id="9" name="Text 6"/>
          <p:cNvSpPr/>
          <p:nvPr/>
        </p:nvSpPr>
        <p:spPr>
          <a:xfrm>
            <a:off x="793790" y="5514023"/>
            <a:ext cx="6244709" cy="453509"/>
          </a:xfrm>
          <a:prstGeom prst="rect">
            <a:avLst/>
          </a:prstGeom>
          <a:noFill/>
          <a:ln/>
        </p:spPr>
        <p:txBody>
          <a:bodyPr wrap="none" lIns="0" tIns="0" rIns="0" bIns="0" rtlCol="0" anchor="t"/>
          <a:lstStyle/>
          <a:p>
            <a:pPr marL="0" indent="0" algn="l">
              <a:lnSpc>
                <a:spcPts val="3550"/>
              </a:lnSpc>
              <a:buNone/>
            </a:pPr>
            <a:r>
              <a:rPr lang="en-US" sz="2200" b="1" dirty="0">
                <a:solidFill>
                  <a:srgbClr val="204C8E"/>
                </a:solidFill>
                <a:latin typeface="Inter" pitchFamily="34" charset="0"/>
                <a:ea typeface="Inter" pitchFamily="34" charset="-122"/>
                <a:cs typeface="Inter" pitchFamily="34" charset="-120"/>
              </a:rPr>
              <a:t>                           Engineering</a:t>
            </a:r>
            <a:endParaRPr lang="en-US" sz="2200" dirty="0"/>
          </a:p>
        </p:txBody>
      </p:sp>
      <p:sp>
        <p:nvSpPr>
          <p:cNvPr id="10" name="Text 7"/>
          <p:cNvSpPr/>
          <p:nvPr/>
        </p:nvSpPr>
        <p:spPr>
          <a:xfrm>
            <a:off x="7599521" y="2284809"/>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Petrona Bold" pitchFamily="34" charset="0"/>
                <a:ea typeface="Petrona Bold" pitchFamily="34" charset="-122"/>
                <a:cs typeface="Petrona Bold" pitchFamily="34" charset="-120"/>
              </a:rPr>
              <a:t>Presented To:</a:t>
            </a:r>
            <a:endParaRPr lang="en-US" sz="2300" dirty="0"/>
          </a:p>
        </p:txBody>
      </p:sp>
      <p:sp>
        <p:nvSpPr>
          <p:cNvPr id="11" name="Text 8"/>
          <p:cNvSpPr/>
          <p:nvPr/>
        </p:nvSpPr>
        <p:spPr>
          <a:xfrm>
            <a:off x="7599521" y="2883694"/>
            <a:ext cx="6244709" cy="453509"/>
          </a:xfrm>
          <a:prstGeom prst="rect">
            <a:avLst/>
          </a:prstGeom>
          <a:noFill/>
          <a:ln/>
        </p:spPr>
        <p:txBody>
          <a:bodyPr wrap="none" lIns="0" tIns="0" rIns="0" bIns="0" rtlCol="0" anchor="t"/>
          <a:lstStyle/>
          <a:p>
            <a:pPr marL="0" indent="0" algn="l">
              <a:lnSpc>
                <a:spcPts val="3550"/>
              </a:lnSpc>
              <a:buNone/>
            </a:pPr>
            <a:r>
              <a:rPr lang="en-US" sz="2200" b="1" dirty="0">
                <a:solidFill>
                  <a:srgbClr val="204C8E"/>
                </a:solidFill>
                <a:latin typeface="Inter" pitchFamily="34" charset="0"/>
                <a:ea typeface="Inter" pitchFamily="34" charset="-122"/>
                <a:cs typeface="Inter" pitchFamily="34" charset="-120"/>
              </a:rPr>
              <a:t>Sanjoy Kumar Chakravarty</a:t>
            </a:r>
            <a:endParaRPr lang="en-US" sz="2200" dirty="0"/>
          </a:p>
        </p:txBody>
      </p:sp>
      <p:sp>
        <p:nvSpPr>
          <p:cNvPr id="12" name="Text 9"/>
          <p:cNvSpPr/>
          <p:nvPr/>
        </p:nvSpPr>
        <p:spPr>
          <a:xfrm>
            <a:off x="7599521" y="3541276"/>
            <a:ext cx="6244709" cy="453509"/>
          </a:xfrm>
          <a:prstGeom prst="rect">
            <a:avLst/>
          </a:prstGeom>
          <a:noFill/>
          <a:ln/>
        </p:spPr>
        <p:txBody>
          <a:bodyPr wrap="none" lIns="0" tIns="0" rIns="0" bIns="0" rtlCol="0" anchor="t"/>
          <a:lstStyle/>
          <a:p>
            <a:pPr marL="0" indent="0" algn="l">
              <a:lnSpc>
                <a:spcPts val="3550"/>
              </a:lnSpc>
              <a:buNone/>
            </a:pPr>
            <a:r>
              <a:rPr lang="en-US" sz="2200" dirty="0">
                <a:solidFill>
                  <a:srgbClr val="272525"/>
                </a:solidFill>
                <a:latin typeface="Inter" pitchFamily="34" charset="0"/>
                <a:ea typeface="Inter" pitchFamily="34" charset="-122"/>
                <a:cs typeface="Inter" pitchFamily="34" charset="-120"/>
              </a:rPr>
              <a:t>Designation: </a:t>
            </a:r>
            <a:r>
              <a:rPr lang="en-US" sz="2200" b="1" dirty="0">
                <a:solidFill>
                  <a:srgbClr val="204C8E"/>
                </a:solidFill>
                <a:latin typeface="Inter" pitchFamily="34" charset="0"/>
                <a:ea typeface="Inter" pitchFamily="34" charset="-122"/>
                <a:cs typeface="Inter" pitchFamily="34" charset="-120"/>
              </a:rPr>
              <a:t>Associate Professor</a:t>
            </a:r>
            <a:endParaRPr lang="en-US" sz="2200" dirty="0"/>
          </a:p>
        </p:txBody>
      </p:sp>
      <p:sp>
        <p:nvSpPr>
          <p:cNvPr id="13" name="Text 10"/>
          <p:cNvSpPr/>
          <p:nvPr/>
        </p:nvSpPr>
        <p:spPr>
          <a:xfrm>
            <a:off x="7599521" y="4198858"/>
            <a:ext cx="6244709" cy="453509"/>
          </a:xfrm>
          <a:prstGeom prst="rect">
            <a:avLst/>
          </a:prstGeom>
          <a:noFill/>
          <a:ln/>
        </p:spPr>
        <p:txBody>
          <a:bodyPr wrap="none" lIns="0" tIns="0" rIns="0" bIns="0" rtlCol="0" anchor="t"/>
          <a:lstStyle/>
          <a:p>
            <a:pPr marL="0" indent="0" algn="l">
              <a:lnSpc>
                <a:spcPts val="3550"/>
              </a:lnSpc>
              <a:buNone/>
            </a:pPr>
            <a:r>
              <a:rPr lang="en-US" sz="2200" b="1" dirty="0">
                <a:solidFill>
                  <a:srgbClr val="204C8E"/>
                </a:solidFill>
                <a:latin typeface="Inter" pitchFamily="34" charset="0"/>
                <a:ea typeface="Inter" pitchFamily="34" charset="-122"/>
                <a:cs typeface="Inter" pitchFamily="34" charset="-120"/>
              </a:rPr>
              <a:t>Department of CSE,</a:t>
            </a:r>
            <a:endParaRPr lang="en-US" sz="2200" dirty="0"/>
          </a:p>
        </p:txBody>
      </p:sp>
      <p:sp>
        <p:nvSpPr>
          <p:cNvPr id="14" name="Text 11"/>
          <p:cNvSpPr/>
          <p:nvPr/>
        </p:nvSpPr>
        <p:spPr>
          <a:xfrm>
            <a:off x="7599521" y="4856440"/>
            <a:ext cx="6244709" cy="453509"/>
          </a:xfrm>
          <a:prstGeom prst="rect">
            <a:avLst/>
          </a:prstGeom>
          <a:noFill/>
          <a:ln/>
        </p:spPr>
        <p:txBody>
          <a:bodyPr wrap="none" lIns="0" tIns="0" rIns="0" bIns="0" rtlCol="0" anchor="t"/>
          <a:lstStyle/>
          <a:p>
            <a:pPr marL="0" indent="0" algn="l">
              <a:lnSpc>
                <a:spcPts val="3550"/>
              </a:lnSpc>
              <a:buNone/>
            </a:pPr>
            <a:r>
              <a:rPr lang="en-US" sz="2200" b="1" dirty="0">
                <a:solidFill>
                  <a:srgbClr val="204C8E"/>
                </a:solidFill>
                <a:latin typeface="Inter" pitchFamily="34" charset="0"/>
                <a:ea typeface="Inter" pitchFamily="34" charset="-122"/>
                <a:cs typeface="Inter" pitchFamily="34" charset="-120"/>
              </a:rPr>
              <a:t>Rajshahi University</a:t>
            </a:r>
            <a:endParaRPr lang="en-US" sz="2200" dirty="0"/>
          </a:p>
        </p:txBody>
      </p:sp>
      <p:pic>
        <p:nvPicPr>
          <p:cNvPr id="15" name="Image 0" descr="preencoded.png">
            <a:extLst>
              <a:ext uri="{FF2B5EF4-FFF2-40B4-BE49-F238E27FC236}">
                <a16:creationId xmlns:a16="http://schemas.microsoft.com/office/drawing/2014/main" id="{A653C05C-09A0-ACC1-EE92-FFD390113932}"/>
              </a:ext>
            </a:extLst>
          </p:cNvPr>
          <p:cNvPicPr>
            <a:picLocks noChangeAspect="1"/>
          </p:cNvPicPr>
          <p:nvPr/>
        </p:nvPicPr>
        <p:blipFill>
          <a:blip r:embed="rId3"/>
          <a:stretch>
            <a:fillRect/>
          </a:stretch>
        </p:blipFill>
        <p:spPr>
          <a:xfrm>
            <a:off x="0" y="-1"/>
            <a:ext cx="14630400" cy="8381999"/>
          </a:xfrm>
          <a:prstGeom prst="rect">
            <a:avLst/>
          </a:prstGeom>
        </p:spPr>
      </p:pic>
      <p:sp>
        <p:nvSpPr>
          <p:cNvPr id="16" name="Shape 0">
            <a:extLst>
              <a:ext uri="{FF2B5EF4-FFF2-40B4-BE49-F238E27FC236}">
                <a16:creationId xmlns:a16="http://schemas.microsoft.com/office/drawing/2014/main" id="{2E4E16D8-CD4F-3289-44E6-A785ED88D6F2}"/>
              </a:ext>
            </a:extLst>
          </p:cNvPr>
          <p:cNvSpPr/>
          <p:nvPr/>
        </p:nvSpPr>
        <p:spPr>
          <a:xfrm>
            <a:off x="0" y="-2"/>
            <a:ext cx="14630400" cy="8382002"/>
          </a:xfrm>
          <a:prstGeom prst="rect">
            <a:avLst/>
          </a:prstGeom>
          <a:solidFill>
            <a:srgbClr val="FFFFFF">
              <a:alpha val="45000"/>
            </a:srgbClr>
          </a:solidFill>
          <a:ln/>
        </p:spPr>
        <p:txBody>
          <a:bodyPr/>
          <a:lstStyle/>
          <a:p>
            <a:endParaRPr lang="en-GB" dirty="0"/>
          </a:p>
        </p:txBody>
      </p:sp>
      <p:sp>
        <p:nvSpPr>
          <p:cNvPr id="17" name="Text 1">
            <a:extLst>
              <a:ext uri="{FF2B5EF4-FFF2-40B4-BE49-F238E27FC236}">
                <a16:creationId xmlns:a16="http://schemas.microsoft.com/office/drawing/2014/main" id="{354CB26A-AA53-DDF1-8E80-65BC83096322}"/>
              </a:ext>
            </a:extLst>
          </p:cNvPr>
          <p:cNvSpPr/>
          <p:nvPr/>
        </p:nvSpPr>
        <p:spPr>
          <a:xfrm>
            <a:off x="946190" y="2149232"/>
            <a:ext cx="2977039" cy="598885"/>
          </a:xfrm>
          <a:prstGeom prst="rect">
            <a:avLst/>
          </a:prstGeom>
          <a:noFill/>
          <a:ln/>
        </p:spPr>
        <p:txBody>
          <a:bodyPr wrap="none" lIns="0" tIns="0" rIns="0" bIns="0" rtlCol="0" anchor="t"/>
          <a:lstStyle/>
          <a:p>
            <a:pPr marL="0" indent="0" algn="l">
              <a:lnSpc>
                <a:spcPts val="2900"/>
              </a:lnSpc>
              <a:buNone/>
            </a:pPr>
            <a:r>
              <a:rPr lang="en-US" sz="3600" b="1" dirty="0">
                <a:solidFill>
                  <a:srgbClr val="000000"/>
                </a:solidFill>
                <a:latin typeface="Petrona Bold" pitchFamily="34" charset="0"/>
                <a:ea typeface="Petrona Bold" pitchFamily="34" charset="-122"/>
                <a:cs typeface="Petrona Bold" pitchFamily="34" charset="-120"/>
              </a:rPr>
              <a:t>Presented By  :</a:t>
            </a:r>
          </a:p>
          <a:p>
            <a:pPr marL="0" indent="0" algn="l">
              <a:lnSpc>
                <a:spcPts val="2900"/>
              </a:lnSpc>
              <a:buNone/>
            </a:pPr>
            <a:endParaRPr lang="en-US" sz="3600" b="1" dirty="0">
              <a:solidFill>
                <a:srgbClr val="000000"/>
              </a:solidFill>
              <a:latin typeface="Petrona Bold" pitchFamily="34" charset="0"/>
            </a:endParaRPr>
          </a:p>
          <a:p>
            <a:pPr marL="0" indent="0" algn="l">
              <a:lnSpc>
                <a:spcPts val="2900"/>
              </a:lnSpc>
              <a:buNone/>
            </a:pPr>
            <a:endParaRPr lang="en-US" sz="3600" dirty="0"/>
          </a:p>
        </p:txBody>
      </p:sp>
      <p:sp>
        <p:nvSpPr>
          <p:cNvPr id="18" name="Text 2">
            <a:extLst>
              <a:ext uri="{FF2B5EF4-FFF2-40B4-BE49-F238E27FC236}">
                <a16:creationId xmlns:a16="http://schemas.microsoft.com/office/drawing/2014/main" id="{3181CC8B-8E0F-E748-9AA5-F4E6CBB9F0F2}"/>
              </a:ext>
            </a:extLst>
          </p:cNvPr>
          <p:cNvSpPr/>
          <p:nvPr/>
        </p:nvSpPr>
        <p:spPr>
          <a:xfrm>
            <a:off x="946190" y="3036094"/>
            <a:ext cx="6244709" cy="453509"/>
          </a:xfrm>
          <a:prstGeom prst="rect">
            <a:avLst/>
          </a:prstGeom>
          <a:noFill/>
          <a:ln/>
        </p:spPr>
        <p:txBody>
          <a:bodyPr wrap="none" lIns="0" tIns="0" rIns="0" bIns="0" rtlCol="0" anchor="t"/>
          <a:lstStyle/>
          <a:p>
            <a:pPr marL="0" indent="0" algn="l">
              <a:lnSpc>
                <a:spcPts val="3550"/>
              </a:lnSpc>
              <a:buNone/>
            </a:pPr>
            <a:r>
              <a:rPr lang="en-US" sz="2800" b="1" dirty="0">
                <a:solidFill>
                  <a:srgbClr val="204C8E"/>
                </a:solidFill>
                <a:effectLst>
                  <a:outerShdw blurRad="38100" dist="38100" dir="2700000" algn="tl">
                    <a:srgbClr val="000000">
                      <a:alpha val="43137"/>
                    </a:srgbClr>
                  </a:outerShdw>
                </a:effectLst>
                <a:latin typeface="Inter" pitchFamily="34" charset="0"/>
                <a:ea typeface="Inter" pitchFamily="34" charset="-122"/>
                <a:cs typeface="Inter" pitchFamily="34" charset="-120"/>
              </a:rPr>
              <a:t>Reefat Tarannum</a:t>
            </a:r>
            <a:endParaRPr lang="en-US" sz="2800" dirty="0">
              <a:effectLst>
                <a:outerShdw blurRad="38100" dist="38100" dir="2700000" algn="tl">
                  <a:srgbClr val="000000">
                    <a:alpha val="43137"/>
                  </a:srgbClr>
                </a:outerShdw>
              </a:effectLst>
            </a:endParaRPr>
          </a:p>
        </p:txBody>
      </p:sp>
      <p:sp>
        <p:nvSpPr>
          <p:cNvPr id="19" name="Text 3">
            <a:extLst>
              <a:ext uri="{FF2B5EF4-FFF2-40B4-BE49-F238E27FC236}">
                <a16:creationId xmlns:a16="http://schemas.microsoft.com/office/drawing/2014/main" id="{4A0E3197-AFF1-C5D2-D987-F7190B593C28}"/>
              </a:ext>
            </a:extLst>
          </p:cNvPr>
          <p:cNvSpPr/>
          <p:nvPr/>
        </p:nvSpPr>
        <p:spPr>
          <a:xfrm>
            <a:off x="946190" y="3693676"/>
            <a:ext cx="6244709" cy="453509"/>
          </a:xfrm>
          <a:prstGeom prst="rect">
            <a:avLst/>
          </a:prstGeom>
          <a:noFill/>
          <a:ln/>
        </p:spPr>
        <p:txBody>
          <a:bodyPr wrap="none" lIns="0" tIns="0" rIns="0" bIns="0" rtlCol="0" anchor="t"/>
          <a:lstStyle/>
          <a:p>
            <a:pPr marL="0" indent="0" algn="l">
              <a:lnSpc>
                <a:spcPts val="3550"/>
              </a:lnSpc>
              <a:buNone/>
            </a:pPr>
            <a:r>
              <a:rPr lang="en-US" sz="2200" dirty="0">
                <a:solidFill>
                  <a:srgbClr val="272525"/>
                </a:solidFill>
                <a:latin typeface="Inter" pitchFamily="34" charset="0"/>
                <a:ea typeface="Inter" pitchFamily="34" charset="-122"/>
                <a:cs typeface="Inter" pitchFamily="34" charset="-120"/>
              </a:rPr>
              <a:t>ID: </a:t>
            </a:r>
            <a:r>
              <a:rPr lang="en-US" sz="2200" b="1" dirty="0">
                <a:solidFill>
                  <a:srgbClr val="204C8E"/>
                </a:solidFill>
                <a:latin typeface="Inter" pitchFamily="34" charset="0"/>
                <a:ea typeface="Inter" pitchFamily="34" charset="-122"/>
                <a:cs typeface="Inter" pitchFamily="34" charset="-120"/>
              </a:rPr>
              <a:t>251311011</a:t>
            </a:r>
            <a:endParaRPr lang="en-US" sz="2200" dirty="0"/>
          </a:p>
        </p:txBody>
      </p:sp>
      <p:sp>
        <p:nvSpPr>
          <p:cNvPr id="20" name="Text 4">
            <a:extLst>
              <a:ext uri="{FF2B5EF4-FFF2-40B4-BE49-F238E27FC236}">
                <a16:creationId xmlns:a16="http://schemas.microsoft.com/office/drawing/2014/main" id="{B9FEF610-D3F2-2764-B507-AD1696364582}"/>
              </a:ext>
            </a:extLst>
          </p:cNvPr>
          <p:cNvSpPr/>
          <p:nvPr/>
        </p:nvSpPr>
        <p:spPr>
          <a:xfrm>
            <a:off x="946190" y="4351258"/>
            <a:ext cx="6244709" cy="453509"/>
          </a:xfrm>
          <a:prstGeom prst="rect">
            <a:avLst/>
          </a:prstGeom>
          <a:noFill/>
          <a:ln/>
        </p:spPr>
        <p:txBody>
          <a:bodyPr wrap="none" lIns="0" tIns="0" rIns="0" bIns="0" rtlCol="0" anchor="t"/>
          <a:lstStyle/>
          <a:p>
            <a:pPr marL="0" indent="0" algn="l">
              <a:lnSpc>
                <a:spcPts val="3550"/>
              </a:lnSpc>
              <a:buNone/>
            </a:pPr>
            <a:r>
              <a:rPr lang="en-US" sz="2200" dirty="0">
                <a:solidFill>
                  <a:srgbClr val="272525"/>
                </a:solidFill>
                <a:latin typeface="Inter" pitchFamily="34" charset="0"/>
                <a:ea typeface="Inter" pitchFamily="34" charset="-122"/>
                <a:cs typeface="Inter" pitchFamily="34" charset="-120"/>
              </a:rPr>
              <a:t>Semester: </a:t>
            </a:r>
            <a:r>
              <a:rPr lang="en-US" sz="2200" b="1" dirty="0">
                <a:solidFill>
                  <a:srgbClr val="204C8E"/>
                </a:solidFill>
                <a:latin typeface="Inter" pitchFamily="34" charset="0"/>
                <a:ea typeface="Inter" pitchFamily="34" charset="-122"/>
                <a:cs typeface="Inter" pitchFamily="34" charset="-120"/>
              </a:rPr>
              <a:t>2nd</a:t>
            </a:r>
            <a:endParaRPr lang="en-US" sz="2200" dirty="0"/>
          </a:p>
        </p:txBody>
      </p:sp>
      <p:sp>
        <p:nvSpPr>
          <p:cNvPr id="21" name="Text 5">
            <a:extLst>
              <a:ext uri="{FF2B5EF4-FFF2-40B4-BE49-F238E27FC236}">
                <a16:creationId xmlns:a16="http://schemas.microsoft.com/office/drawing/2014/main" id="{17304F6E-D86F-CF41-306E-F5EC12CF1A2D}"/>
              </a:ext>
            </a:extLst>
          </p:cNvPr>
          <p:cNvSpPr/>
          <p:nvPr/>
        </p:nvSpPr>
        <p:spPr>
          <a:xfrm>
            <a:off x="946190" y="5008840"/>
            <a:ext cx="6244709" cy="453509"/>
          </a:xfrm>
          <a:prstGeom prst="rect">
            <a:avLst/>
          </a:prstGeom>
          <a:noFill/>
          <a:ln/>
        </p:spPr>
        <p:txBody>
          <a:bodyPr wrap="none" lIns="0" tIns="0" rIns="0" bIns="0" rtlCol="0" anchor="t"/>
          <a:lstStyle/>
          <a:p>
            <a:pPr marL="0" indent="0" algn="l">
              <a:lnSpc>
                <a:spcPts val="3550"/>
              </a:lnSpc>
              <a:buNone/>
            </a:pPr>
            <a:r>
              <a:rPr lang="en-US" sz="2200" dirty="0">
                <a:solidFill>
                  <a:srgbClr val="272525"/>
                </a:solidFill>
                <a:latin typeface="Inter" pitchFamily="34" charset="0"/>
                <a:ea typeface="Inter" pitchFamily="34" charset="-122"/>
                <a:cs typeface="Inter" pitchFamily="34" charset="-120"/>
              </a:rPr>
              <a:t>Department: </a:t>
            </a:r>
            <a:r>
              <a:rPr lang="en-US" sz="2200" b="1" dirty="0">
                <a:solidFill>
                  <a:srgbClr val="204C8E"/>
                </a:solidFill>
                <a:latin typeface="Inter" pitchFamily="34" charset="0"/>
                <a:ea typeface="Inter" pitchFamily="34" charset="-122"/>
                <a:cs typeface="Inter" pitchFamily="34" charset="-120"/>
              </a:rPr>
              <a:t>Computer Science and </a:t>
            </a:r>
            <a:endParaRPr lang="en-US" sz="2200" dirty="0"/>
          </a:p>
        </p:txBody>
      </p:sp>
      <p:sp>
        <p:nvSpPr>
          <p:cNvPr id="22" name="Text 6">
            <a:extLst>
              <a:ext uri="{FF2B5EF4-FFF2-40B4-BE49-F238E27FC236}">
                <a16:creationId xmlns:a16="http://schemas.microsoft.com/office/drawing/2014/main" id="{124C3D93-145E-D3CE-1C2B-14486048296C}"/>
              </a:ext>
            </a:extLst>
          </p:cNvPr>
          <p:cNvSpPr/>
          <p:nvPr/>
        </p:nvSpPr>
        <p:spPr>
          <a:xfrm>
            <a:off x="946190" y="5666423"/>
            <a:ext cx="6244709" cy="453509"/>
          </a:xfrm>
          <a:prstGeom prst="rect">
            <a:avLst/>
          </a:prstGeom>
          <a:noFill/>
          <a:ln/>
        </p:spPr>
        <p:txBody>
          <a:bodyPr wrap="none" lIns="0" tIns="0" rIns="0" bIns="0" rtlCol="0" anchor="t"/>
          <a:lstStyle/>
          <a:p>
            <a:pPr marL="0" indent="0" algn="l">
              <a:lnSpc>
                <a:spcPts val="3550"/>
              </a:lnSpc>
              <a:buNone/>
            </a:pPr>
            <a:r>
              <a:rPr lang="en-US" sz="2200" b="1" dirty="0">
                <a:solidFill>
                  <a:srgbClr val="204C8E"/>
                </a:solidFill>
                <a:latin typeface="Inter" pitchFamily="34" charset="0"/>
                <a:ea typeface="Inter" pitchFamily="34" charset="-122"/>
                <a:cs typeface="Inter" pitchFamily="34" charset="-120"/>
              </a:rPr>
              <a:t>                      Engineering</a:t>
            </a:r>
            <a:endParaRPr lang="en-US" sz="2200" dirty="0"/>
          </a:p>
        </p:txBody>
      </p:sp>
      <p:sp>
        <p:nvSpPr>
          <p:cNvPr id="23" name="Text 7">
            <a:extLst>
              <a:ext uri="{FF2B5EF4-FFF2-40B4-BE49-F238E27FC236}">
                <a16:creationId xmlns:a16="http://schemas.microsoft.com/office/drawing/2014/main" id="{087B5C28-B518-4F3B-DDE7-FD6292B22B49}"/>
              </a:ext>
            </a:extLst>
          </p:cNvPr>
          <p:cNvSpPr/>
          <p:nvPr/>
        </p:nvSpPr>
        <p:spPr>
          <a:xfrm>
            <a:off x="7730134" y="2149232"/>
            <a:ext cx="2977039" cy="372070"/>
          </a:xfrm>
          <a:prstGeom prst="rect">
            <a:avLst/>
          </a:prstGeom>
          <a:noFill/>
          <a:ln/>
        </p:spPr>
        <p:txBody>
          <a:bodyPr wrap="none" lIns="0" tIns="0" rIns="0" bIns="0" rtlCol="0" anchor="t"/>
          <a:lstStyle/>
          <a:p>
            <a:pPr marL="0" indent="0" algn="l">
              <a:lnSpc>
                <a:spcPts val="2900"/>
              </a:lnSpc>
              <a:buNone/>
            </a:pPr>
            <a:r>
              <a:rPr lang="en-US" sz="3600" b="1" dirty="0">
                <a:solidFill>
                  <a:srgbClr val="000000"/>
                </a:solidFill>
                <a:latin typeface="Petrona Bold" pitchFamily="34" charset="0"/>
                <a:ea typeface="Petrona Bold" pitchFamily="34" charset="-122"/>
                <a:cs typeface="Petrona Bold" pitchFamily="34" charset="-120"/>
              </a:rPr>
              <a:t>Presented To  :</a:t>
            </a:r>
            <a:endParaRPr lang="en-US" sz="3600" dirty="0"/>
          </a:p>
        </p:txBody>
      </p:sp>
      <p:sp>
        <p:nvSpPr>
          <p:cNvPr id="24" name="Text 8">
            <a:extLst>
              <a:ext uri="{FF2B5EF4-FFF2-40B4-BE49-F238E27FC236}">
                <a16:creationId xmlns:a16="http://schemas.microsoft.com/office/drawing/2014/main" id="{82D2FDDD-31AB-C20E-B3CE-F80252980C9B}"/>
              </a:ext>
            </a:extLst>
          </p:cNvPr>
          <p:cNvSpPr/>
          <p:nvPr/>
        </p:nvSpPr>
        <p:spPr>
          <a:xfrm>
            <a:off x="7751921" y="3036094"/>
            <a:ext cx="6244709" cy="453509"/>
          </a:xfrm>
          <a:prstGeom prst="rect">
            <a:avLst/>
          </a:prstGeom>
          <a:noFill/>
          <a:ln/>
        </p:spPr>
        <p:txBody>
          <a:bodyPr wrap="none" lIns="0" tIns="0" rIns="0" bIns="0" rtlCol="0" anchor="t"/>
          <a:lstStyle/>
          <a:p>
            <a:pPr marL="0" indent="0" algn="l">
              <a:lnSpc>
                <a:spcPts val="3550"/>
              </a:lnSpc>
              <a:buNone/>
            </a:pPr>
            <a:r>
              <a:rPr lang="en-US" sz="2800" b="1" dirty="0">
                <a:solidFill>
                  <a:srgbClr val="204C8E"/>
                </a:solidFill>
                <a:effectLst>
                  <a:outerShdw blurRad="38100" dist="38100" dir="2700000" algn="tl">
                    <a:srgbClr val="000000">
                      <a:alpha val="43137"/>
                    </a:srgbClr>
                  </a:outerShdw>
                </a:effectLst>
                <a:latin typeface="Inter" pitchFamily="34" charset="0"/>
                <a:ea typeface="Inter" pitchFamily="34" charset="-122"/>
                <a:cs typeface="Inter" pitchFamily="34" charset="-120"/>
              </a:rPr>
              <a:t>Sanjoy Kumar Chakravarty</a:t>
            </a:r>
            <a:endParaRPr lang="en-US" sz="2800" dirty="0">
              <a:effectLst>
                <a:outerShdw blurRad="38100" dist="38100" dir="2700000" algn="tl">
                  <a:srgbClr val="000000">
                    <a:alpha val="43137"/>
                  </a:srgbClr>
                </a:outerShdw>
              </a:effectLst>
            </a:endParaRPr>
          </a:p>
        </p:txBody>
      </p:sp>
      <p:sp>
        <p:nvSpPr>
          <p:cNvPr id="25" name="Text 9">
            <a:extLst>
              <a:ext uri="{FF2B5EF4-FFF2-40B4-BE49-F238E27FC236}">
                <a16:creationId xmlns:a16="http://schemas.microsoft.com/office/drawing/2014/main" id="{AB81BD48-26CC-F54C-D19C-91676D4D1675}"/>
              </a:ext>
            </a:extLst>
          </p:cNvPr>
          <p:cNvSpPr/>
          <p:nvPr/>
        </p:nvSpPr>
        <p:spPr>
          <a:xfrm>
            <a:off x="7751921" y="3693676"/>
            <a:ext cx="6244709" cy="453509"/>
          </a:xfrm>
          <a:prstGeom prst="rect">
            <a:avLst/>
          </a:prstGeom>
          <a:noFill/>
          <a:ln/>
        </p:spPr>
        <p:txBody>
          <a:bodyPr wrap="none" lIns="0" tIns="0" rIns="0" bIns="0" rtlCol="0" anchor="t"/>
          <a:lstStyle/>
          <a:p>
            <a:pPr marL="0" indent="0" algn="l">
              <a:lnSpc>
                <a:spcPts val="3550"/>
              </a:lnSpc>
              <a:buNone/>
            </a:pPr>
            <a:r>
              <a:rPr lang="en-US" sz="2200" dirty="0">
                <a:solidFill>
                  <a:srgbClr val="272525"/>
                </a:solidFill>
                <a:latin typeface="Inter" pitchFamily="34" charset="0"/>
                <a:ea typeface="Inter" pitchFamily="34" charset="-122"/>
                <a:cs typeface="Inter" pitchFamily="34" charset="-120"/>
              </a:rPr>
              <a:t>Designation: </a:t>
            </a:r>
            <a:r>
              <a:rPr lang="en-US" sz="2200" b="1" dirty="0">
                <a:solidFill>
                  <a:srgbClr val="204C8E"/>
                </a:solidFill>
                <a:latin typeface="Inter" pitchFamily="34" charset="0"/>
                <a:ea typeface="Inter" pitchFamily="34" charset="-122"/>
                <a:cs typeface="Inter" pitchFamily="34" charset="-120"/>
              </a:rPr>
              <a:t>Associate Professor</a:t>
            </a:r>
            <a:endParaRPr lang="en-US" sz="2200" dirty="0"/>
          </a:p>
        </p:txBody>
      </p:sp>
      <p:sp>
        <p:nvSpPr>
          <p:cNvPr id="26" name="Text 10">
            <a:extLst>
              <a:ext uri="{FF2B5EF4-FFF2-40B4-BE49-F238E27FC236}">
                <a16:creationId xmlns:a16="http://schemas.microsoft.com/office/drawing/2014/main" id="{8C8B9FCE-A2AE-1610-36D8-CD6AA965D0C9}"/>
              </a:ext>
            </a:extLst>
          </p:cNvPr>
          <p:cNvSpPr/>
          <p:nvPr/>
        </p:nvSpPr>
        <p:spPr>
          <a:xfrm>
            <a:off x="7751921" y="4351258"/>
            <a:ext cx="6244709" cy="453509"/>
          </a:xfrm>
          <a:prstGeom prst="rect">
            <a:avLst/>
          </a:prstGeom>
          <a:noFill/>
          <a:ln/>
        </p:spPr>
        <p:txBody>
          <a:bodyPr wrap="none" lIns="0" tIns="0" rIns="0" bIns="0" rtlCol="0" anchor="t"/>
          <a:lstStyle/>
          <a:p>
            <a:pPr marL="0" indent="0" algn="l">
              <a:lnSpc>
                <a:spcPts val="3550"/>
              </a:lnSpc>
              <a:buNone/>
            </a:pPr>
            <a:r>
              <a:rPr lang="en-US" sz="2200" b="1" dirty="0">
                <a:solidFill>
                  <a:srgbClr val="204C8E"/>
                </a:solidFill>
                <a:latin typeface="Inter" pitchFamily="34" charset="0"/>
                <a:ea typeface="Inter" pitchFamily="34" charset="-122"/>
                <a:cs typeface="Inter" pitchFamily="34" charset="-120"/>
              </a:rPr>
              <a:t>Department of CSE,</a:t>
            </a:r>
            <a:endParaRPr lang="en-US" sz="2200" dirty="0"/>
          </a:p>
        </p:txBody>
      </p:sp>
      <p:sp>
        <p:nvSpPr>
          <p:cNvPr id="27" name="Text 11">
            <a:extLst>
              <a:ext uri="{FF2B5EF4-FFF2-40B4-BE49-F238E27FC236}">
                <a16:creationId xmlns:a16="http://schemas.microsoft.com/office/drawing/2014/main" id="{EB807C3D-F448-DCC4-3571-9770C9C4D882}"/>
              </a:ext>
            </a:extLst>
          </p:cNvPr>
          <p:cNvSpPr/>
          <p:nvPr/>
        </p:nvSpPr>
        <p:spPr>
          <a:xfrm>
            <a:off x="7751921" y="5008840"/>
            <a:ext cx="6244709" cy="453509"/>
          </a:xfrm>
          <a:prstGeom prst="rect">
            <a:avLst/>
          </a:prstGeom>
          <a:noFill/>
          <a:ln/>
        </p:spPr>
        <p:txBody>
          <a:bodyPr wrap="none" lIns="0" tIns="0" rIns="0" bIns="0" rtlCol="0" anchor="t"/>
          <a:lstStyle/>
          <a:p>
            <a:pPr marL="0" indent="0" algn="l">
              <a:lnSpc>
                <a:spcPts val="3550"/>
              </a:lnSpc>
              <a:buNone/>
            </a:pPr>
            <a:r>
              <a:rPr lang="en-US" sz="2200" b="1" dirty="0">
                <a:solidFill>
                  <a:srgbClr val="204C8E"/>
                </a:solidFill>
                <a:latin typeface="Inter" pitchFamily="34" charset="0"/>
                <a:ea typeface="Inter" pitchFamily="34" charset="-122"/>
                <a:cs typeface="Inter" pitchFamily="34" charset="-120"/>
              </a:rPr>
              <a:t>Rajshahi University</a:t>
            </a:r>
            <a:endParaRPr lang="en-US" sz="2200" dirty="0"/>
          </a:p>
        </p:txBody>
      </p:sp>
    </p:spTree>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60000"/>
            </a:srgbClr>
          </a:solidFill>
          <a:ln/>
        </p:spPr>
      </p:sp>
      <p:sp>
        <p:nvSpPr>
          <p:cNvPr id="4" name="Text 1"/>
          <p:cNvSpPr/>
          <p:nvPr/>
        </p:nvSpPr>
        <p:spPr>
          <a:xfrm>
            <a:off x="793790" y="1519952"/>
            <a:ext cx="9672638" cy="744260"/>
          </a:xfrm>
          <a:prstGeom prst="rect">
            <a:avLst/>
          </a:prstGeom>
          <a:noFill/>
          <a:ln/>
        </p:spPr>
        <p:txBody>
          <a:bodyPr wrap="none" lIns="0" tIns="0" rIns="0" bIns="0" rtlCol="0" anchor="t"/>
          <a:lstStyle/>
          <a:p>
            <a:pPr marL="0" indent="0" algn="l">
              <a:lnSpc>
                <a:spcPts val="5850"/>
              </a:lnSpc>
              <a:buNone/>
            </a:pPr>
            <a:r>
              <a:rPr lang="en-US" sz="4650" b="1" dirty="0">
                <a:solidFill>
                  <a:srgbClr val="272525"/>
                </a:solidFill>
                <a:latin typeface="Petrona Bold" pitchFamily="34" charset="0"/>
                <a:ea typeface="Petrona Bold" pitchFamily="34" charset="-122"/>
                <a:cs typeface="Petrona Bold" pitchFamily="34" charset="-120"/>
              </a:rPr>
              <a:t>What is Propositional Equivalence?</a:t>
            </a:r>
            <a:endParaRPr lang="en-US" sz="4650" dirty="0"/>
          </a:p>
        </p:txBody>
      </p:sp>
      <p:sp>
        <p:nvSpPr>
          <p:cNvPr id="5" name="Text 2"/>
          <p:cNvSpPr/>
          <p:nvPr/>
        </p:nvSpPr>
        <p:spPr>
          <a:xfrm>
            <a:off x="793790" y="2604373"/>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At its core, propositional equivalence is about two logical statements having the exact same meaning, regardless of the truth values of their individual components.</a:t>
            </a:r>
            <a:endParaRPr lang="en-US" sz="1750" dirty="0"/>
          </a:p>
        </p:txBody>
      </p:sp>
      <p:sp>
        <p:nvSpPr>
          <p:cNvPr id="6" name="Shape 3"/>
          <p:cNvSpPr/>
          <p:nvPr/>
        </p:nvSpPr>
        <p:spPr>
          <a:xfrm>
            <a:off x="793790" y="3925491"/>
            <a:ext cx="4196358" cy="2784038"/>
          </a:xfrm>
          <a:prstGeom prst="roundRect">
            <a:avLst>
              <a:gd name="adj" fmla="val 5255"/>
            </a:avLst>
          </a:prstGeom>
          <a:solidFill>
            <a:srgbClr val="FFFFFF">
              <a:alpha val="95000"/>
            </a:srgbClr>
          </a:solidFill>
          <a:ln/>
        </p:spPr>
      </p:sp>
      <p:sp>
        <p:nvSpPr>
          <p:cNvPr id="7" name="Shape 4"/>
          <p:cNvSpPr/>
          <p:nvPr/>
        </p:nvSpPr>
        <p:spPr>
          <a:xfrm>
            <a:off x="793790" y="3895011"/>
            <a:ext cx="4196358" cy="121920"/>
          </a:xfrm>
          <a:prstGeom prst="roundRect">
            <a:avLst>
              <a:gd name="adj" fmla="val 78139"/>
            </a:avLst>
          </a:prstGeom>
          <a:solidFill>
            <a:srgbClr val="007EBD"/>
          </a:solidFill>
          <a:ln/>
        </p:spPr>
      </p:sp>
      <p:sp>
        <p:nvSpPr>
          <p:cNvPr id="8" name="Shape 5"/>
          <p:cNvSpPr/>
          <p:nvPr/>
        </p:nvSpPr>
        <p:spPr>
          <a:xfrm>
            <a:off x="2551688" y="3585329"/>
            <a:ext cx="680442" cy="680442"/>
          </a:xfrm>
          <a:prstGeom prst="roundRect">
            <a:avLst>
              <a:gd name="adj" fmla="val 134383"/>
            </a:avLst>
          </a:prstGeom>
          <a:solidFill>
            <a:srgbClr val="007EBD"/>
          </a:solidFill>
          <a:ln/>
        </p:spPr>
      </p:sp>
      <p:sp>
        <p:nvSpPr>
          <p:cNvPr id="9" name="Text 6"/>
          <p:cNvSpPr/>
          <p:nvPr/>
        </p:nvSpPr>
        <p:spPr>
          <a:xfrm>
            <a:off x="2755761" y="3755469"/>
            <a:ext cx="272177" cy="340162"/>
          </a:xfrm>
          <a:prstGeom prst="rect">
            <a:avLst/>
          </a:prstGeom>
          <a:noFill/>
          <a:ln/>
        </p:spPr>
        <p:txBody>
          <a:bodyPr wrap="none" lIns="0" tIns="0" rIns="0" bIns="0" rtlCol="0" anchor="t"/>
          <a:lstStyle/>
          <a:p>
            <a:pPr marL="0" indent="0" algn="l">
              <a:lnSpc>
                <a:spcPts val="3400"/>
              </a:lnSpc>
              <a:buNone/>
            </a:pPr>
            <a:r>
              <a:rPr lang="en-US" sz="2100" b="1" dirty="0">
                <a:solidFill>
                  <a:srgbClr val="FFFFFF"/>
                </a:solidFill>
                <a:latin typeface="Petrona Bold" pitchFamily="34" charset="0"/>
                <a:ea typeface="Petrona Bold" pitchFamily="34" charset="-122"/>
                <a:cs typeface="Petrona Bold" pitchFamily="34" charset="-120"/>
              </a:rPr>
              <a:t>1</a:t>
            </a:r>
            <a:endParaRPr lang="en-US" sz="2100" dirty="0"/>
          </a:p>
        </p:txBody>
      </p:sp>
      <p:sp>
        <p:nvSpPr>
          <p:cNvPr id="10" name="Text 7"/>
          <p:cNvSpPr/>
          <p:nvPr/>
        </p:nvSpPr>
        <p:spPr>
          <a:xfrm>
            <a:off x="1051084" y="4492466"/>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Definition</a:t>
            </a:r>
            <a:endParaRPr lang="en-US" sz="2300" dirty="0"/>
          </a:p>
        </p:txBody>
      </p:sp>
      <p:sp>
        <p:nvSpPr>
          <p:cNvPr id="11" name="Text 8"/>
          <p:cNvSpPr/>
          <p:nvPr/>
        </p:nvSpPr>
        <p:spPr>
          <a:xfrm>
            <a:off x="1051084" y="5000625"/>
            <a:ext cx="3681770"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Two statements are equivalent if they share identical truth values for every possible case and combination of their variables.</a:t>
            </a:r>
            <a:endParaRPr lang="en-US" sz="1750" dirty="0"/>
          </a:p>
        </p:txBody>
      </p:sp>
      <p:sp>
        <p:nvSpPr>
          <p:cNvPr id="12" name="Shape 9"/>
          <p:cNvSpPr/>
          <p:nvPr/>
        </p:nvSpPr>
        <p:spPr>
          <a:xfrm>
            <a:off x="5216962" y="3925491"/>
            <a:ext cx="4196358" cy="2784038"/>
          </a:xfrm>
          <a:prstGeom prst="roundRect">
            <a:avLst>
              <a:gd name="adj" fmla="val 5255"/>
            </a:avLst>
          </a:prstGeom>
          <a:solidFill>
            <a:srgbClr val="FFFFFF">
              <a:alpha val="95000"/>
            </a:srgbClr>
          </a:solidFill>
          <a:ln/>
        </p:spPr>
      </p:sp>
      <p:sp>
        <p:nvSpPr>
          <p:cNvPr id="13" name="Shape 10"/>
          <p:cNvSpPr/>
          <p:nvPr/>
        </p:nvSpPr>
        <p:spPr>
          <a:xfrm>
            <a:off x="5216962" y="3895011"/>
            <a:ext cx="4196358" cy="121920"/>
          </a:xfrm>
          <a:prstGeom prst="roundRect">
            <a:avLst>
              <a:gd name="adj" fmla="val 78139"/>
            </a:avLst>
          </a:prstGeom>
          <a:solidFill>
            <a:srgbClr val="007EBD"/>
          </a:solidFill>
          <a:ln/>
        </p:spPr>
      </p:sp>
      <p:sp>
        <p:nvSpPr>
          <p:cNvPr id="14" name="Shape 11"/>
          <p:cNvSpPr/>
          <p:nvPr/>
        </p:nvSpPr>
        <p:spPr>
          <a:xfrm>
            <a:off x="6974860" y="3585329"/>
            <a:ext cx="680442" cy="680442"/>
          </a:xfrm>
          <a:prstGeom prst="roundRect">
            <a:avLst>
              <a:gd name="adj" fmla="val 134383"/>
            </a:avLst>
          </a:prstGeom>
          <a:solidFill>
            <a:srgbClr val="007EBD"/>
          </a:solidFill>
          <a:ln/>
        </p:spPr>
      </p:sp>
      <p:sp>
        <p:nvSpPr>
          <p:cNvPr id="15" name="Text 12"/>
          <p:cNvSpPr/>
          <p:nvPr/>
        </p:nvSpPr>
        <p:spPr>
          <a:xfrm>
            <a:off x="7178933" y="3755469"/>
            <a:ext cx="272177" cy="340162"/>
          </a:xfrm>
          <a:prstGeom prst="rect">
            <a:avLst/>
          </a:prstGeom>
          <a:noFill/>
          <a:ln/>
        </p:spPr>
        <p:txBody>
          <a:bodyPr wrap="none" lIns="0" tIns="0" rIns="0" bIns="0" rtlCol="0" anchor="t"/>
          <a:lstStyle/>
          <a:p>
            <a:pPr marL="0" indent="0" algn="l">
              <a:lnSpc>
                <a:spcPts val="3400"/>
              </a:lnSpc>
              <a:buNone/>
            </a:pPr>
            <a:r>
              <a:rPr lang="en-US" sz="2100" b="1" dirty="0">
                <a:solidFill>
                  <a:srgbClr val="FFFFFF"/>
                </a:solidFill>
                <a:latin typeface="Petrona Bold" pitchFamily="34" charset="0"/>
                <a:ea typeface="Petrona Bold" pitchFamily="34" charset="-122"/>
                <a:cs typeface="Petrona Bold" pitchFamily="34" charset="-120"/>
              </a:rPr>
              <a:t>2</a:t>
            </a:r>
            <a:endParaRPr lang="en-US" sz="2100" dirty="0"/>
          </a:p>
        </p:txBody>
      </p:sp>
      <p:sp>
        <p:nvSpPr>
          <p:cNvPr id="16" name="Text 13"/>
          <p:cNvSpPr/>
          <p:nvPr/>
        </p:nvSpPr>
        <p:spPr>
          <a:xfrm>
            <a:off x="5474256" y="4492466"/>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Notation</a:t>
            </a:r>
            <a:endParaRPr lang="en-US" sz="2300" dirty="0"/>
          </a:p>
        </p:txBody>
      </p:sp>
      <p:sp>
        <p:nvSpPr>
          <p:cNvPr id="17" name="Text 14"/>
          <p:cNvSpPr/>
          <p:nvPr/>
        </p:nvSpPr>
        <p:spPr>
          <a:xfrm>
            <a:off x="5474256" y="5000625"/>
            <a:ext cx="3681770"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We use the symbol </a:t>
            </a:r>
            <a:r>
              <a:rPr lang="en-US" sz="1750" b="1" dirty="0">
                <a:solidFill>
                  <a:srgbClr val="272525"/>
                </a:solidFill>
                <a:latin typeface="Inter" pitchFamily="34" charset="0"/>
                <a:ea typeface="Inter" pitchFamily="34" charset="-122"/>
                <a:cs typeface="Inter" pitchFamily="34" charset="-120"/>
              </a:rPr>
              <a:t>p ≡ q</a:t>
            </a:r>
            <a:r>
              <a:rPr lang="en-US" sz="1750" dirty="0">
                <a:solidFill>
                  <a:srgbClr val="272525"/>
                </a:solidFill>
                <a:latin typeface="Inter" pitchFamily="34" charset="0"/>
                <a:ea typeface="Inter" pitchFamily="34" charset="-122"/>
                <a:cs typeface="Inter" pitchFamily="34" charset="-120"/>
              </a:rPr>
              <a:t> to denote that statement 'p' is logically equivalent to statement 'q'.</a:t>
            </a:r>
            <a:endParaRPr lang="en-US" sz="1750" dirty="0"/>
          </a:p>
        </p:txBody>
      </p:sp>
      <p:sp>
        <p:nvSpPr>
          <p:cNvPr id="18" name="Shape 15"/>
          <p:cNvSpPr/>
          <p:nvPr/>
        </p:nvSpPr>
        <p:spPr>
          <a:xfrm>
            <a:off x="9640133" y="3925491"/>
            <a:ext cx="4196358" cy="2784038"/>
          </a:xfrm>
          <a:prstGeom prst="roundRect">
            <a:avLst>
              <a:gd name="adj" fmla="val 5255"/>
            </a:avLst>
          </a:prstGeom>
          <a:solidFill>
            <a:srgbClr val="FFFFFF">
              <a:alpha val="95000"/>
            </a:srgbClr>
          </a:solidFill>
          <a:ln/>
        </p:spPr>
      </p:sp>
      <p:sp>
        <p:nvSpPr>
          <p:cNvPr id="19" name="Shape 16"/>
          <p:cNvSpPr/>
          <p:nvPr/>
        </p:nvSpPr>
        <p:spPr>
          <a:xfrm>
            <a:off x="9640133" y="3895011"/>
            <a:ext cx="4196358" cy="121920"/>
          </a:xfrm>
          <a:prstGeom prst="roundRect">
            <a:avLst>
              <a:gd name="adj" fmla="val 78139"/>
            </a:avLst>
          </a:prstGeom>
          <a:solidFill>
            <a:srgbClr val="007EBD"/>
          </a:solidFill>
          <a:ln/>
        </p:spPr>
      </p:sp>
      <p:sp>
        <p:nvSpPr>
          <p:cNvPr id="20" name="Shape 17"/>
          <p:cNvSpPr/>
          <p:nvPr/>
        </p:nvSpPr>
        <p:spPr>
          <a:xfrm>
            <a:off x="11398032" y="3585329"/>
            <a:ext cx="680442" cy="680442"/>
          </a:xfrm>
          <a:prstGeom prst="roundRect">
            <a:avLst>
              <a:gd name="adj" fmla="val 134383"/>
            </a:avLst>
          </a:prstGeom>
          <a:solidFill>
            <a:srgbClr val="007EBD"/>
          </a:solidFill>
          <a:ln/>
        </p:spPr>
      </p:sp>
      <p:sp>
        <p:nvSpPr>
          <p:cNvPr id="21" name="Text 18"/>
          <p:cNvSpPr/>
          <p:nvPr/>
        </p:nvSpPr>
        <p:spPr>
          <a:xfrm>
            <a:off x="11602105" y="3755469"/>
            <a:ext cx="272177" cy="340162"/>
          </a:xfrm>
          <a:prstGeom prst="rect">
            <a:avLst/>
          </a:prstGeom>
          <a:noFill/>
          <a:ln/>
        </p:spPr>
        <p:txBody>
          <a:bodyPr wrap="none" lIns="0" tIns="0" rIns="0" bIns="0" rtlCol="0" anchor="t"/>
          <a:lstStyle/>
          <a:p>
            <a:pPr marL="0" indent="0" algn="l">
              <a:lnSpc>
                <a:spcPts val="3400"/>
              </a:lnSpc>
              <a:buNone/>
            </a:pPr>
            <a:r>
              <a:rPr lang="en-US" sz="2100" b="1" dirty="0">
                <a:solidFill>
                  <a:srgbClr val="FFFFFF"/>
                </a:solidFill>
                <a:latin typeface="Petrona Bold" pitchFamily="34" charset="0"/>
                <a:ea typeface="Petrona Bold" pitchFamily="34" charset="-122"/>
                <a:cs typeface="Petrona Bold" pitchFamily="34" charset="-120"/>
              </a:rPr>
              <a:t>3</a:t>
            </a:r>
            <a:endParaRPr lang="en-US" sz="2100" dirty="0"/>
          </a:p>
        </p:txBody>
      </p:sp>
      <p:sp>
        <p:nvSpPr>
          <p:cNvPr id="22" name="Text 19"/>
          <p:cNvSpPr/>
          <p:nvPr/>
        </p:nvSpPr>
        <p:spPr>
          <a:xfrm>
            <a:off x="9897427" y="4492466"/>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Simple Example</a:t>
            </a:r>
            <a:endParaRPr lang="en-US" sz="2300" dirty="0"/>
          </a:p>
        </p:txBody>
      </p:sp>
      <p:sp>
        <p:nvSpPr>
          <p:cNvPr id="23" name="Text 20"/>
          <p:cNvSpPr/>
          <p:nvPr/>
        </p:nvSpPr>
        <p:spPr>
          <a:xfrm>
            <a:off x="9897427" y="5000625"/>
            <a:ext cx="3681770"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Consider the double negation: </a:t>
            </a:r>
            <a:endParaRPr lang="en-US" sz="1750" dirty="0"/>
          </a:p>
        </p:txBody>
      </p:sp>
      <p:sp>
        <p:nvSpPr>
          <p:cNvPr id="24" name="Text 21"/>
          <p:cNvSpPr/>
          <p:nvPr/>
        </p:nvSpPr>
        <p:spPr>
          <a:xfrm>
            <a:off x="9897427" y="5499616"/>
            <a:ext cx="3681770" cy="362903"/>
          </a:xfrm>
          <a:prstGeom prst="rect">
            <a:avLst/>
          </a:prstGeom>
          <a:noFill/>
          <a:ln/>
        </p:spPr>
        <p:txBody>
          <a:bodyPr wrap="none" lIns="0" tIns="0" rIns="0" bIns="0" rtlCol="0" anchor="t"/>
          <a:lstStyle/>
          <a:p>
            <a:pPr marL="0" indent="0" algn="l">
              <a:lnSpc>
                <a:spcPts val="2850"/>
              </a:lnSpc>
              <a:buNone/>
            </a:pPr>
            <a:r>
              <a:rPr lang="en-US" sz="1750" b="1" dirty="0">
                <a:solidFill>
                  <a:srgbClr val="272525"/>
                </a:solidFill>
                <a:latin typeface="Inter" pitchFamily="34" charset="0"/>
                <a:ea typeface="Inter" pitchFamily="34" charset="-122"/>
                <a:cs typeface="Inter" pitchFamily="34" charset="-120"/>
              </a:rPr>
              <a:t>¬(¬p) ≡ p</a:t>
            </a:r>
            <a:r>
              <a:rPr lang="en-US" sz="1750" dirty="0">
                <a:solidFill>
                  <a:srgbClr val="272525"/>
                </a:solidFill>
                <a:latin typeface="Inter" pitchFamily="34" charset="0"/>
                <a:ea typeface="Inter" pitchFamily="34" charset="-122"/>
                <a:cs typeface="Inter" pitchFamily="34" charset="-120"/>
              </a:rPr>
              <a:t>.</a:t>
            </a:r>
            <a:endParaRPr lang="en-US" sz="1750" dirty="0"/>
          </a:p>
        </p:txBody>
      </p:sp>
    </p:spTree>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65000"/>
            </a:srgbClr>
          </a:solidFill>
          <a:ln/>
        </p:spPr>
      </p:sp>
      <p:sp>
        <p:nvSpPr>
          <p:cNvPr id="4" name="Text 1"/>
          <p:cNvSpPr/>
          <p:nvPr/>
        </p:nvSpPr>
        <p:spPr>
          <a:xfrm>
            <a:off x="793790" y="1351002"/>
            <a:ext cx="13042821" cy="1488519"/>
          </a:xfrm>
          <a:prstGeom prst="rect">
            <a:avLst/>
          </a:prstGeom>
          <a:noFill/>
          <a:ln/>
        </p:spPr>
        <p:txBody>
          <a:bodyPr wrap="square" lIns="0" tIns="0" rIns="0" bIns="0" rtlCol="0" anchor="t"/>
          <a:lstStyle/>
          <a:p>
            <a:pPr marL="0" indent="0" algn="l">
              <a:lnSpc>
                <a:spcPts val="5850"/>
              </a:lnSpc>
              <a:buNone/>
            </a:pPr>
            <a:r>
              <a:rPr lang="en-US" sz="4800" b="1" dirty="0">
                <a:solidFill>
                  <a:schemeClr val="tx2">
                    <a:lumMod val="50000"/>
                  </a:schemeClr>
                </a:solidFill>
                <a:latin typeface="Petrona Bold" pitchFamily="34" charset="0"/>
                <a:ea typeface="Petrona Bold" pitchFamily="34" charset="-122"/>
                <a:cs typeface="Petrona Bold" pitchFamily="34" charset="-120"/>
              </a:rPr>
              <a:t>Two Methods of Proving Propositional Equivalence :</a:t>
            </a:r>
            <a:endParaRPr lang="en-US" sz="4800" dirty="0">
              <a:solidFill>
                <a:schemeClr val="tx2">
                  <a:lumMod val="50000"/>
                </a:schemeClr>
              </a:solidFill>
            </a:endParaRPr>
          </a:p>
        </p:txBody>
      </p:sp>
      <p:sp>
        <p:nvSpPr>
          <p:cNvPr id="5" name="Shape 2"/>
          <p:cNvSpPr/>
          <p:nvPr/>
        </p:nvSpPr>
        <p:spPr>
          <a:xfrm>
            <a:off x="793790" y="3179683"/>
            <a:ext cx="6407944" cy="3698796"/>
          </a:xfrm>
          <a:prstGeom prst="roundRect">
            <a:avLst>
              <a:gd name="adj" fmla="val 2576"/>
            </a:avLst>
          </a:prstGeom>
          <a:solidFill>
            <a:srgbClr val="CCEEFF"/>
          </a:solidFill>
          <a:ln w="7620">
            <a:solidFill>
              <a:srgbClr val="F2F2F2"/>
            </a:solidFill>
            <a:prstDash val="solid"/>
          </a:ln>
        </p:spPr>
      </p:sp>
      <p:sp>
        <p:nvSpPr>
          <p:cNvPr id="6" name="Shape 3"/>
          <p:cNvSpPr/>
          <p:nvPr/>
        </p:nvSpPr>
        <p:spPr>
          <a:xfrm>
            <a:off x="3657481" y="3414117"/>
            <a:ext cx="680442" cy="680442"/>
          </a:xfrm>
          <a:prstGeom prst="roundRect">
            <a:avLst>
              <a:gd name="adj" fmla="val 13436980"/>
            </a:avLst>
          </a:prstGeom>
          <a:solidFill>
            <a:srgbClr val="F2F2F2"/>
          </a:solidFill>
          <a:ln/>
        </p:spPr>
      </p:sp>
      <p:pic>
        <p:nvPicPr>
          <p:cNvPr id="7" name="Image 1" descr="preencoded.png"/>
          <p:cNvPicPr>
            <a:picLocks noChangeAspect="1"/>
          </p:cNvPicPr>
          <p:nvPr/>
        </p:nvPicPr>
        <p:blipFill>
          <a:blip r:embed="rId4"/>
          <a:stretch>
            <a:fillRect/>
          </a:stretch>
        </p:blipFill>
        <p:spPr>
          <a:xfrm>
            <a:off x="3844647" y="3562945"/>
            <a:ext cx="306110" cy="382667"/>
          </a:xfrm>
          <a:prstGeom prst="rect">
            <a:avLst/>
          </a:prstGeom>
        </p:spPr>
      </p:pic>
      <p:sp>
        <p:nvSpPr>
          <p:cNvPr id="8" name="Text 4"/>
          <p:cNvSpPr/>
          <p:nvPr/>
        </p:nvSpPr>
        <p:spPr>
          <a:xfrm>
            <a:off x="2509242" y="4321373"/>
            <a:ext cx="2977039" cy="372070"/>
          </a:xfrm>
          <a:prstGeom prst="rect">
            <a:avLst/>
          </a:prstGeom>
          <a:noFill/>
          <a:ln/>
        </p:spPr>
        <p:txBody>
          <a:bodyPr wrap="none" lIns="0" tIns="0" rIns="0" bIns="0" rtlCol="0" anchor="t"/>
          <a:lstStyle/>
          <a:p>
            <a:pPr marL="0" indent="0" algn="ctr">
              <a:lnSpc>
                <a:spcPts val="2900"/>
              </a:lnSpc>
              <a:buNone/>
            </a:pPr>
            <a:r>
              <a:rPr lang="en-US" sz="2800" b="1" dirty="0">
                <a:solidFill>
                  <a:schemeClr val="accent1">
                    <a:lumMod val="75000"/>
                  </a:schemeClr>
                </a:solidFill>
                <a:latin typeface="Petrona Bold" pitchFamily="34" charset="0"/>
                <a:ea typeface="Petrona Bold" pitchFamily="34" charset="-122"/>
                <a:cs typeface="Petrona Bold" pitchFamily="34" charset="-120"/>
              </a:rPr>
              <a:t>Using Truth Tables</a:t>
            </a:r>
            <a:endParaRPr lang="en-US" sz="2800" dirty="0">
              <a:solidFill>
                <a:schemeClr val="accent1">
                  <a:lumMod val="75000"/>
                </a:schemeClr>
              </a:solidFill>
            </a:endParaRPr>
          </a:p>
        </p:txBody>
      </p:sp>
      <p:sp>
        <p:nvSpPr>
          <p:cNvPr id="9" name="Text 5"/>
          <p:cNvSpPr/>
          <p:nvPr/>
        </p:nvSpPr>
        <p:spPr>
          <a:xfrm>
            <a:off x="1028224" y="4829532"/>
            <a:ext cx="5939076" cy="1451610"/>
          </a:xfrm>
          <a:prstGeom prst="rect">
            <a:avLst/>
          </a:prstGeom>
          <a:noFill/>
          <a:ln/>
        </p:spPr>
        <p:txBody>
          <a:bodyPr wrap="square" lIns="0" tIns="0" rIns="0" bIns="0" rtlCol="0" anchor="t"/>
          <a:lstStyle/>
          <a:p>
            <a:pPr marL="0" indent="0" algn="ctr">
              <a:lnSpc>
                <a:spcPts val="2850"/>
              </a:lnSpc>
              <a:buNone/>
            </a:pPr>
            <a:r>
              <a:rPr lang="en-US" sz="1750" dirty="0">
                <a:solidFill>
                  <a:srgbClr val="272525"/>
                </a:solidFill>
                <a:latin typeface="Inter" pitchFamily="34" charset="0"/>
                <a:ea typeface="Inter" pitchFamily="34" charset="-122"/>
                <a:cs typeface="Inter" pitchFamily="34" charset="-120"/>
              </a:rPr>
              <a:t>This method involves constructing truth tables for both propositional statements. If the truth values in the final column are identical for all possible assignments of their variables, then the statements are equivalent.</a:t>
            </a:r>
            <a:endParaRPr lang="en-US" sz="1750" dirty="0"/>
          </a:p>
        </p:txBody>
      </p:sp>
      <p:sp>
        <p:nvSpPr>
          <p:cNvPr id="10" name="Shape 6"/>
          <p:cNvSpPr/>
          <p:nvPr/>
        </p:nvSpPr>
        <p:spPr>
          <a:xfrm>
            <a:off x="7428548" y="3179683"/>
            <a:ext cx="6408063" cy="3698796"/>
          </a:xfrm>
          <a:prstGeom prst="roundRect">
            <a:avLst>
              <a:gd name="adj" fmla="val 2576"/>
            </a:avLst>
          </a:prstGeom>
          <a:solidFill>
            <a:srgbClr val="CCEEFF"/>
          </a:solidFill>
          <a:ln w="7620">
            <a:solidFill>
              <a:srgbClr val="F2F2F2"/>
            </a:solidFill>
            <a:prstDash val="solid"/>
          </a:ln>
        </p:spPr>
      </p:sp>
      <p:sp>
        <p:nvSpPr>
          <p:cNvPr id="11" name="Shape 7"/>
          <p:cNvSpPr/>
          <p:nvPr/>
        </p:nvSpPr>
        <p:spPr>
          <a:xfrm>
            <a:off x="10292358" y="3414117"/>
            <a:ext cx="680442" cy="680442"/>
          </a:xfrm>
          <a:prstGeom prst="roundRect">
            <a:avLst>
              <a:gd name="adj" fmla="val 13436980"/>
            </a:avLst>
          </a:prstGeom>
          <a:solidFill>
            <a:srgbClr val="F2F2F2"/>
          </a:solidFill>
          <a:ln/>
        </p:spPr>
      </p:sp>
      <p:pic>
        <p:nvPicPr>
          <p:cNvPr id="12" name="Image 2" descr="preencoded.png"/>
          <p:cNvPicPr>
            <a:picLocks noChangeAspect="1"/>
          </p:cNvPicPr>
          <p:nvPr/>
        </p:nvPicPr>
        <p:blipFill>
          <a:blip r:embed="rId5"/>
          <a:stretch>
            <a:fillRect/>
          </a:stretch>
        </p:blipFill>
        <p:spPr>
          <a:xfrm>
            <a:off x="10479524" y="3562945"/>
            <a:ext cx="306110" cy="382667"/>
          </a:xfrm>
          <a:prstGeom prst="rect">
            <a:avLst/>
          </a:prstGeom>
        </p:spPr>
      </p:pic>
      <p:sp>
        <p:nvSpPr>
          <p:cNvPr id="13" name="Text 8"/>
          <p:cNvSpPr/>
          <p:nvPr/>
        </p:nvSpPr>
        <p:spPr>
          <a:xfrm>
            <a:off x="8773835" y="4321373"/>
            <a:ext cx="3717488" cy="372070"/>
          </a:xfrm>
          <a:prstGeom prst="rect">
            <a:avLst/>
          </a:prstGeom>
          <a:noFill/>
          <a:ln/>
        </p:spPr>
        <p:txBody>
          <a:bodyPr wrap="none" lIns="0" tIns="0" rIns="0" bIns="0" rtlCol="0" anchor="t"/>
          <a:lstStyle/>
          <a:p>
            <a:pPr marL="0" indent="0" algn="ctr">
              <a:lnSpc>
                <a:spcPts val="2900"/>
              </a:lnSpc>
              <a:buNone/>
            </a:pPr>
            <a:r>
              <a:rPr lang="en-US" sz="2800" b="1" dirty="0">
                <a:solidFill>
                  <a:schemeClr val="accent1">
                    <a:lumMod val="75000"/>
                  </a:schemeClr>
                </a:solidFill>
                <a:latin typeface="Petrona Bold" pitchFamily="34" charset="0"/>
                <a:ea typeface="Petrona Bold" pitchFamily="34" charset="-122"/>
                <a:cs typeface="Petrona Bold" pitchFamily="34" charset="-120"/>
              </a:rPr>
              <a:t>Using Logical Equivalences</a:t>
            </a:r>
            <a:endParaRPr lang="en-US" sz="2800" dirty="0">
              <a:solidFill>
                <a:schemeClr val="accent1">
                  <a:lumMod val="75000"/>
                </a:schemeClr>
              </a:solidFill>
            </a:endParaRPr>
          </a:p>
        </p:txBody>
      </p:sp>
      <p:sp>
        <p:nvSpPr>
          <p:cNvPr id="14" name="Text 9"/>
          <p:cNvSpPr/>
          <p:nvPr/>
        </p:nvSpPr>
        <p:spPr>
          <a:xfrm>
            <a:off x="7662982" y="4829532"/>
            <a:ext cx="5939195" cy="1814513"/>
          </a:xfrm>
          <a:prstGeom prst="rect">
            <a:avLst/>
          </a:prstGeom>
          <a:noFill/>
          <a:ln/>
        </p:spPr>
        <p:txBody>
          <a:bodyPr wrap="square" lIns="0" tIns="0" rIns="0" bIns="0" rtlCol="0" anchor="t"/>
          <a:lstStyle/>
          <a:p>
            <a:pPr marL="0" indent="0" algn="ctr">
              <a:lnSpc>
                <a:spcPts val="2850"/>
              </a:lnSpc>
              <a:buNone/>
            </a:pPr>
            <a:r>
              <a:rPr lang="en-US" sz="1750" dirty="0">
                <a:solidFill>
                  <a:srgbClr val="272525"/>
                </a:solidFill>
                <a:latin typeface="Inter" pitchFamily="34" charset="0"/>
                <a:ea typeface="Inter" pitchFamily="34" charset="-122"/>
                <a:cs typeface="Inter" pitchFamily="34" charset="-120"/>
              </a:rPr>
              <a:t>This method involves applying a series of known logical equivalence laws (like De Morgan's Laws, Commutative Laws, etc.) to one statement to transform it into the other. This algebraic manipulation proves their equivalence.</a:t>
            </a:r>
            <a:endParaRPr lang="en-US" sz="1750"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3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0000"/>
            </a:srgbClr>
          </a:solidFill>
          <a:ln/>
        </p:spPr>
      </p:sp>
      <p:sp>
        <p:nvSpPr>
          <p:cNvPr id="4" name="Text 1"/>
          <p:cNvSpPr/>
          <p:nvPr/>
        </p:nvSpPr>
        <p:spPr>
          <a:xfrm>
            <a:off x="793790" y="1067038"/>
            <a:ext cx="8292108"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Why Do We Need These Rules?</a:t>
            </a:r>
            <a:endParaRPr lang="en-US" sz="4650" dirty="0"/>
          </a:p>
        </p:txBody>
      </p:sp>
      <p:sp>
        <p:nvSpPr>
          <p:cNvPr id="5" name="Text 2"/>
          <p:cNvSpPr/>
          <p:nvPr/>
        </p:nvSpPr>
        <p:spPr>
          <a:xfrm>
            <a:off x="793790" y="2151459"/>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Propositional equivalence rules are the fundamental tools that empower us to manipulate and understand logical expressions efficiently.</a:t>
            </a:r>
            <a:endParaRPr lang="en-US" sz="1750" dirty="0"/>
          </a:p>
        </p:txBody>
      </p:sp>
      <p:pic>
        <p:nvPicPr>
          <p:cNvPr id="6" name="Image 1" descr="preencoded.png"/>
          <p:cNvPicPr>
            <a:picLocks noChangeAspect="1"/>
          </p:cNvPicPr>
          <p:nvPr/>
        </p:nvPicPr>
        <p:blipFill>
          <a:blip r:embed="rId4"/>
          <a:stretch>
            <a:fillRect/>
          </a:stretch>
        </p:blipFill>
        <p:spPr>
          <a:xfrm>
            <a:off x="793790" y="3132415"/>
            <a:ext cx="680442" cy="680442"/>
          </a:xfrm>
          <a:prstGeom prst="rect">
            <a:avLst/>
          </a:prstGeom>
        </p:spPr>
      </p:pic>
      <p:sp>
        <p:nvSpPr>
          <p:cNvPr id="7" name="Text 3"/>
          <p:cNvSpPr/>
          <p:nvPr/>
        </p:nvSpPr>
        <p:spPr>
          <a:xfrm>
            <a:off x="1757720" y="3323749"/>
            <a:ext cx="2977039" cy="372070"/>
          </a:xfrm>
          <a:prstGeom prst="rect">
            <a:avLst/>
          </a:prstGeom>
          <a:noFill/>
          <a:ln/>
        </p:spPr>
        <p:txBody>
          <a:bodyPr wrap="none" lIns="0" tIns="0" rIns="0" bIns="0" rtlCol="0" anchor="t"/>
          <a:lstStyle/>
          <a:p>
            <a:pPr marL="0" indent="0" algn="l">
              <a:lnSpc>
                <a:spcPts val="2900"/>
              </a:lnSpc>
              <a:buNone/>
            </a:pPr>
            <a:r>
              <a:rPr lang="en-US" sz="2500" b="1" dirty="0">
                <a:solidFill>
                  <a:schemeClr val="accent1">
                    <a:lumMod val="50000"/>
                  </a:schemeClr>
                </a:solidFill>
                <a:latin typeface="Petrona Bold" pitchFamily="34" charset="0"/>
                <a:ea typeface="Petrona Bold" pitchFamily="34" charset="-122"/>
                <a:cs typeface="Petrona Bold" pitchFamily="34" charset="-120"/>
              </a:rPr>
              <a:t>Simplify Complexity</a:t>
            </a:r>
            <a:endParaRPr lang="en-US" sz="2500" dirty="0">
              <a:solidFill>
                <a:schemeClr val="accent1">
                  <a:lumMod val="50000"/>
                </a:schemeClr>
              </a:solidFill>
            </a:endParaRPr>
          </a:p>
        </p:txBody>
      </p:sp>
      <p:sp>
        <p:nvSpPr>
          <p:cNvPr id="8" name="Text 4"/>
          <p:cNvSpPr/>
          <p:nvPr/>
        </p:nvSpPr>
        <p:spPr>
          <a:xfrm>
            <a:off x="1757720" y="3831908"/>
            <a:ext cx="5415677"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They allow us to break down and simplify complex logical expressions into more manageable and understandable forms.</a:t>
            </a:r>
            <a:endParaRPr lang="en-US" sz="1750" dirty="0"/>
          </a:p>
        </p:txBody>
      </p:sp>
      <p:pic>
        <p:nvPicPr>
          <p:cNvPr id="9" name="Image 2" descr="preencoded.png"/>
          <p:cNvPicPr>
            <a:picLocks noChangeAspect="1"/>
          </p:cNvPicPr>
          <p:nvPr/>
        </p:nvPicPr>
        <p:blipFill>
          <a:blip r:embed="rId5"/>
          <a:stretch>
            <a:fillRect/>
          </a:stretch>
        </p:blipFill>
        <p:spPr>
          <a:xfrm>
            <a:off x="7456884" y="3132415"/>
            <a:ext cx="680442" cy="680442"/>
          </a:xfrm>
          <a:prstGeom prst="rect">
            <a:avLst/>
          </a:prstGeom>
        </p:spPr>
      </p:pic>
      <p:sp>
        <p:nvSpPr>
          <p:cNvPr id="10" name="Text 5"/>
          <p:cNvSpPr/>
          <p:nvPr/>
        </p:nvSpPr>
        <p:spPr>
          <a:xfrm>
            <a:off x="8420814" y="3323749"/>
            <a:ext cx="2977039" cy="372070"/>
          </a:xfrm>
          <a:prstGeom prst="rect">
            <a:avLst/>
          </a:prstGeom>
          <a:noFill/>
          <a:ln/>
        </p:spPr>
        <p:txBody>
          <a:bodyPr wrap="none" lIns="0" tIns="0" rIns="0" bIns="0" rtlCol="0" anchor="t"/>
          <a:lstStyle/>
          <a:p>
            <a:pPr marL="0" indent="0" algn="l">
              <a:lnSpc>
                <a:spcPts val="2900"/>
              </a:lnSpc>
              <a:buNone/>
            </a:pPr>
            <a:r>
              <a:rPr lang="en-US" sz="2500" b="1" dirty="0">
                <a:solidFill>
                  <a:schemeClr val="accent1">
                    <a:lumMod val="50000"/>
                  </a:schemeClr>
                </a:solidFill>
                <a:latin typeface="Petrona Bold" pitchFamily="34" charset="0"/>
                <a:ea typeface="Petrona Bold" pitchFamily="34" charset="-122"/>
                <a:cs typeface="Petrona Bold" pitchFamily="34" charset="-120"/>
              </a:rPr>
              <a:t>Prove Validity</a:t>
            </a:r>
            <a:endParaRPr lang="en-US" sz="2500" dirty="0">
              <a:solidFill>
                <a:schemeClr val="accent1">
                  <a:lumMod val="50000"/>
                </a:schemeClr>
              </a:solidFill>
            </a:endParaRPr>
          </a:p>
        </p:txBody>
      </p:sp>
      <p:sp>
        <p:nvSpPr>
          <p:cNvPr id="11" name="Text 6"/>
          <p:cNvSpPr/>
          <p:nvPr/>
        </p:nvSpPr>
        <p:spPr>
          <a:xfrm>
            <a:off x="8420814" y="3831908"/>
            <a:ext cx="5415796"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These rules are crucial for formally proving the validity of arguments and theorems in logic and mathematics.</a:t>
            </a:r>
            <a:endParaRPr lang="en-US" sz="1750" dirty="0"/>
          </a:p>
        </p:txBody>
      </p:sp>
      <p:pic>
        <p:nvPicPr>
          <p:cNvPr id="12" name="Image 3" descr="preencoded.png"/>
          <p:cNvPicPr>
            <a:picLocks noChangeAspect="1"/>
          </p:cNvPicPr>
          <p:nvPr/>
        </p:nvPicPr>
        <p:blipFill>
          <a:blip r:embed="rId6"/>
          <a:stretch>
            <a:fillRect/>
          </a:stretch>
        </p:blipFill>
        <p:spPr>
          <a:xfrm>
            <a:off x="793790" y="5374243"/>
            <a:ext cx="680442" cy="680442"/>
          </a:xfrm>
          <a:prstGeom prst="rect">
            <a:avLst/>
          </a:prstGeom>
        </p:spPr>
      </p:pic>
      <p:sp>
        <p:nvSpPr>
          <p:cNvPr id="13" name="Text 7"/>
          <p:cNvSpPr/>
          <p:nvPr/>
        </p:nvSpPr>
        <p:spPr>
          <a:xfrm>
            <a:off x="1757720" y="5565577"/>
            <a:ext cx="2977039" cy="372070"/>
          </a:xfrm>
          <a:prstGeom prst="rect">
            <a:avLst/>
          </a:prstGeom>
          <a:noFill/>
          <a:ln/>
        </p:spPr>
        <p:txBody>
          <a:bodyPr wrap="none" lIns="0" tIns="0" rIns="0" bIns="0" rtlCol="0" anchor="t"/>
          <a:lstStyle/>
          <a:p>
            <a:pPr marL="0" indent="0" algn="l">
              <a:lnSpc>
                <a:spcPts val="2900"/>
              </a:lnSpc>
              <a:buNone/>
            </a:pPr>
            <a:r>
              <a:rPr lang="en-US" sz="2500" b="1" dirty="0">
                <a:solidFill>
                  <a:schemeClr val="accent1">
                    <a:lumMod val="50000"/>
                  </a:schemeClr>
                </a:solidFill>
                <a:latin typeface="Petrona Bold" pitchFamily="34" charset="0"/>
                <a:ea typeface="Petrona Bold" pitchFamily="34" charset="-122"/>
                <a:cs typeface="Petrona Bold" pitchFamily="34" charset="-120"/>
              </a:rPr>
              <a:t>Circuit Design</a:t>
            </a:r>
            <a:endParaRPr lang="en-US" sz="2500" dirty="0">
              <a:solidFill>
                <a:schemeClr val="accent1">
                  <a:lumMod val="50000"/>
                </a:schemeClr>
              </a:solidFill>
            </a:endParaRPr>
          </a:p>
        </p:txBody>
      </p:sp>
      <p:sp>
        <p:nvSpPr>
          <p:cNvPr id="14" name="Text 8"/>
          <p:cNvSpPr/>
          <p:nvPr/>
        </p:nvSpPr>
        <p:spPr>
          <a:xfrm>
            <a:off x="1757720" y="6073735"/>
            <a:ext cx="5415677"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In computer science, they are essential for optimizing digital circuits, reducing hardware complexity, and increasing efficiency.</a:t>
            </a:r>
            <a:endParaRPr lang="en-US" sz="1750" dirty="0"/>
          </a:p>
        </p:txBody>
      </p:sp>
      <p:pic>
        <p:nvPicPr>
          <p:cNvPr id="15" name="Image 4" descr="preencoded.png"/>
          <p:cNvPicPr>
            <a:picLocks noChangeAspect="1"/>
          </p:cNvPicPr>
          <p:nvPr/>
        </p:nvPicPr>
        <p:blipFill>
          <a:blip r:embed="rId7"/>
          <a:stretch>
            <a:fillRect/>
          </a:stretch>
        </p:blipFill>
        <p:spPr>
          <a:xfrm>
            <a:off x="7456884" y="5374243"/>
            <a:ext cx="680442" cy="680442"/>
          </a:xfrm>
          <a:prstGeom prst="rect">
            <a:avLst/>
          </a:prstGeom>
        </p:spPr>
      </p:pic>
      <p:sp>
        <p:nvSpPr>
          <p:cNvPr id="16" name="Text 9"/>
          <p:cNvSpPr/>
          <p:nvPr/>
        </p:nvSpPr>
        <p:spPr>
          <a:xfrm>
            <a:off x="8420814" y="5565577"/>
            <a:ext cx="2977039" cy="372070"/>
          </a:xfrm>
          <a:prstGeom prst="rect">
            <a:avLst/>
          </a:prstGeom>
          <a:noFill/>
          <a:ln/>
        </p:spPr>
        <p:txBody>
          <a:bodyPr wrap="none" lIns="0" tIns="0" rIns="0" bIns="0" rtlCol="0" anchor="t"/>
          <a:lstStyle/>
          <a:p>
            <a:pPr marL="0" indent="0" algn="l">
              <a:lnSpc>
                <a:spcPts val="2900"/>
              </a:lnSpc>
              <a:buNone/>
            </a:pPr>
            <a:r>
              <a:rPr lang="en-US" sz="2500" b="1" dirty="0">
                <a:solidFill>
                  <a:schemeClr val="accent1">
                    <a:lumMod val="50000"/>
                  </a:schemeClr>
                </a:solidFill>
                <a:latin typeface="Petrona Bold" pitchFamily="34" charset="0"/>
                <a:ea typeface="Petrona Bold" pitchFamily="34" charset="-122"/>
                <a:cs typeface="Petrona Bold" pitchFamily="34" charset="-120"/>
              </a:rPr>
              <a:t>Programming Logic</a:t>
            </a:r>
            <a:endParaRPr lang="en-US" sz="2500" dirty="0">
              <a:solidFill>
                <a:schemeClr val="accent1">
                  <a:lumMod val="50000"/>
                </a:schemeClr>
              </a:solidFill>
            </a:endParaRPr>
          </a:p>
        </p:txBody>
      </p:sp>
      <p:sp>
        <p:nvSpPr>
          <p:cNvPr id="17" name="Text 10"/>
          <p:cNvSpPr/>
          <p:nvPr/>
        </p:nvSpPr>
        <p:spPr>
          <a:xfrm>
            <a:off x="8420814" y="6073735"/>
            <a:ext cx="5415796"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Programmers use these rules to refine conditional statements and loops, leading to more efficient and readable code.</a:t>
            </a:r>
            <a:endParaRPr lang="en-US" sz="175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300">
        <p15:prstTrans prst="drap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60000"/>
            </a:srgbClr>
          </a:solidFill>
          <a:ln/>
        </p:spPr>
      </p:sp>
      <p:sp>
        <p:nvSpPr>
          <p:cNvPr id="4" name="Text 1"/>
          <p:cNvSpPr/>
          <p:nvPr/>
        </p:nvSpPr>
        <p:spPr>
          <a:xfrm>
            <a:off x="793790" y="1543407"/>
            <a:ext cx="9298781"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effectLst>
                  <a:outerShdw blurRad="38100" dist="38100" dir="2700000" algn="tl">
                    <a:srgbClr val="000000">
                      <a:alpha val="43137"/>
                    </a:srgbClr>
                  </a:outerShdw>
                </a:effectLst>
                <a:latin typeface="Petrona Bold" pitchFamily="34" charset="0"/>
                <a:ea typeface="Petrona Bold" pitchFamily="34" charset="-122"/>
                <a:cs typeface="Petrona Bold" pitchFamily="34" charset="-120"/>
              </a:rPr>
              <a:t>Foundational Laws of Equivalence</a:t>
            </a:r>
            <a:endParaRPr lang="en-US" sz="4650" dirty="0">
              <a:effectLst>
                <a:outerShdw blurRad="38100" dist="38100" dir="2700000" algn="tl">
                  <a:srgbClr val="000000">
                    <a:alpha val="43137"/>
                  </a:srgbClr>
                </a:outerShdw>
              </a:effectLst>
            </a:endParaRPr>
          </a:p>
        </p:txBody>
      </p:sp>
      <p:sp>
        <p:nvSpPr>
          <p:cNvPr id="5" name="Text 2"/>
          <p:cNvSpPr/>
          <p:nvPr/>
        </p:nvSpPr>
        <p:spPr>
          <a:xfrm>
            <a:off x="793790" y="2627828"/>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These basic laws form the bedrock for manipulating and simplifying logical expressions.</a:t>
            </a:r>
            <a:endParaRPr lang="en-US" sz="1750" dirty="0"/>
          </a:p>
        </p:txBody>
      </p:sp>
      <p:sp>
        <p:nvSpPr>
          <p:cNvPr id="6" name="Text 3"/>
          <p:cNvSpPr/>
          <p:nvPr/>
        </p:nvSpPr>
        <p:spPr>
          <a:xfrm>
            <a:off x="793790" y="3472696"/>
            <a:ext cx="3572470" cy="446603"/>
          </a:xfrm>
          <a:prstGeom prst="rect">
            <a:avLst/>
          </a:prstGeom>
          <a:noFill/>
          <a:ln/>
        </p:spPr>
        <p:txBody>
          <a:bodyPr wrap="none" lIns="0" tIns="0" rIns="0" bIns="0" rtlCol="0" anchor="t"/>
          <a:lstStyle/>
          <a:p>
            <a:pPr marL="0" indent="0" algn="l">
              <a:lnSpc>
                <a:spcPts val="3500"/>
              </a:lnSpc>
              <a:buNone/>
            </a:pPr>
            <a:r>
              <a:rPr lang="en-US" sz="3000" b="1" dirty="0">
                <a:solidFill>
                  <a:srgbClr val="204C8E"/>
                </a:solidFill>
                <a:latin typeface="Petrona Bold" pitchFamily="34" charset="0"/>
                <a:ea typeface="Petrona Bold" pitchFamily="34" charset="-122"/>
                <a:cs typeface="Petrona Bold" pitchFamily="34" charset="-120"/>
              </a:rPr>
              <a:t>Identity Laws</a:t>
            </a:r>
            <a:endParaRPr lang="en-US" sz="3000" dirty="0"/>
          </a:p>
        </p:txBody>
      </p:sp>
      <p:sp>
        <p:nvSpPr>
          <p:cNvPr id="7" name="Text 4"/>
          <p:cNvSpPr/>
          <p:nvPr/>
        </p:nvSpPr>
        <p:spPr>
          <a:xfrm>
            <a:off x="793790" y="4146113"/>
            <a:ext cx="3978116"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Connecting a proposition with a tautology (True, T) or a contradiction (False, F) behaves like identity operations.</a:t>
            </a:r>
            <a:endParaRPr lang="en-US" sz="1750" dirty="0"/>
          </a:p>
        </p:txBody>
      </p:sp>
      <p:sp>
        <p:nvSpPr>
          <p:cNvPr id="8" name="Text 5"/>
          <p:cNvSpPr/>
          <p:nvPr/>
        </p:nvSpPr>
        <p:spPr>
          <a:xfrm>
            <a:off x="793790" y="5801797"/>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p ∧ T ≡ p</a:t>
            </a:r>
            <a:r>
              <a:rPr lang="en-US" sz="1750" dirty="0">
                <a:solidFill>
                  <a:srgbClr val="272525"/>
                </a:solidFill>
                <a:latin typeface="Inter" pitchFamily="34" charset="0"/>
                <a:ea typeface="Inter" pitchFamily="34" charset="-122"/>
                <a:cs typeface="Inter" pitchFamily="34" charset="-120"/>
              </a:rPr>
              <a:t> </a:t>
            </a:r>
            <a:endParaRPr lang="en-US" sz="1750" dirty="0"/>
          </a:p>
        </p:txBody>
      </p:sp>
      <p:sp>
        <p:nvSpPr>
          <p:cNvPr id="9" name="Text 6"/>
          <p:cNvSpPr/>
          <p:nvPr/>
        </p:nvSpPr>
        <p:spPr>
          <a:xfrm>
            <a:off x="793790" y="6243995"/>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p ∨ F ≡ p</a:t>
            </a:r>
            <a:r>
              <a:rPr lang="en-US" sz="1750" dirty="0">
                <a:solidFill>
                  <a:srgbClr val="272525"/>
                </a:solidFill>
                <a:latin typeface="Inter" pitchFamily="34" charset="0"/>
                <a:ea typeface="Inter" pitchFamily="34" charset="-122"/>
                <a:cs typeface="Inter" pitchFamily="34" charset="-120"/>
              </a:rPr>
              <a:t> </a:t>
            </a:r>
            <a:endParaRPr lang="en-US" sz="1750" dirty="0"/>
          </a:p>
        </p:txBody>
      </p:sp>
      <p:sp>
        <p:nvSpPr>
          <p:cNvPr id="10" name="Text 7"/>
          <p:cNvSpPr/>
          <p:nvPr/>
        </p:nvSpPr>
        <p:spPr>
          <a:xfrm>
            <a:off x="5332928" y="3472696"/>
            <a:ext cx="3572470" cy="446603"/>
          </a:xfrm>
          <a:prstGeom prst="rect">
            <a:avLst/>
          </a:prstGeom>
          <a:noFill/>
          <a:ln/>
        </p:spPr>
        <p:txBody>
          <a:bodyPr wrap="none" lIns="0" tIns="0" rIns="0" bIns="0" rtlCol="0" anchor="t"/>
          <a:lstStyle/>
          <a:p>
            <a:pPr marL="0" indent="0" algn="l">
              <a:lnSpc>
                <a:spcPts val="3500"/>
              </a:lnSpc>
              <a:buNone/>
            </a:pPr>
            <a:r>
              <a:rPr lang="en-US" sz="3000" b="1" dirty="0">
                <a:solidFill>
                  <a:srgbClr val="204C8E"/>
                </a:solidFill>
                <a:latin typeface="Petrona Bold" pitchFamily="34" charset="0"/>
                <a:ea typeface="Petrona Bold" pitchFamily="34" charset="-122"/>
                <a:cs typeface="Petrona Bold" pitchFamily="34" charset="-120"/>
              </a:rPr>
              <a:t>Domination Laws</a:t>
            </a:r>
            <a:endParaRPr lang="en-US" sz="3000" dirty="0"/>
          </a:p>
        </p:txBody>
      </p:sp>
      <p:sp>
        <p:nvSpPr>
          <p:cNvPr id="11" name="Text 8"/>
          <p:cNvSpPr/>
          <p:nvPr/>
        </p:nvSpPr>
        <p:spPr>
          <a:xfrm>
            <a:off x="5332928" y="4146113"/>
            <a:ext cx="3978116"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These laws show how True and False can "dominate" an expression.</a:t>
            </a:r>
            <a:endParaRPr lang="en-US" sz="1750" dirty="0"/>
          </a:p>
        </p:txBody>
      </p:sp>
      <p:sp>
        <p:nvSpPr>
          <p:cNvPr id="12" name="Text 9"/>
          <p:cNvSpPr/>
          <p:nvPr/>
        </p:nvSpPr>
        <p:spPr>
          <a:xfrm>
            <a:off x="5332928" y="5075992"/>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p ∨ T ≡ T</a:t>
            </a:r>
            <a:endParaRPr lang="en-US" sz="1750" dirty="0"/>
          </a:p>
        </p:txBody>
      </p:sp>
      <p:sp>
        <p:nvSpPr>
          <p:cNvPr id="13" name="Text 10"/>
          <p:cNvSpPr/>
          <p:nvPr/>
        </p:nvSpPr>
        <p:spPr>
          <a:xfrm>
            <a:off x="5332928" y="5518190"/>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p ∧ F ≡ F</a:t>
            </a:r>
            <a:r>
              <a:rPr lang="en-US" sz="1750" dirty="0">
                <a:solidFill>
                  <a:srgbClr val="272525"/>
                </a:solidFill>
                <a:latin typeface="Inter" pitchFamily="34" charset="0"/>
                <a:ea typeface="Inter" pitchFamily="34" charset="-122"/>
                <a:cs typeface="Inter" pitchFamily="34" charset="-120"/>
              </a:rPr>
              <a:t> </a:t>
            </a:r>
            <a:endParaRPr lang="en-US" sz="1750" dirty="0"/>
          </a:p>
        </p:txBody>
      </p:sp>
      <p:sp>
        <p:nvSpPr>
          <p:cNvPr id="14" name="Text 11"/>
          <p:cNvSpPr/>
          <p:nvPr/>
        </p:nvSpPr>
        <p:spPr>
          <a:xfrm>
            <a:off x="9872067" y="3472696"/>
            <a:ext cx="3572470" cy="446603"/>
          </a:xfrm>
          <a:prstGeom prst="rect">
            <a:avLst/>
          </a:prstGeom>
          <a:noFill/>
          <a:ln/>
        </p:spPr>
        <p:txBody>
          <a:bodyPr wrap="none" lIns="0" tIns="0" rIns="0" bIns="0" rtlCol="0" anchor="t"/>
          <a:lstStyle/>
          <a:p>
            <a:pPr marL="0" indent="0" algn="l">
              <a:lnSpc>
                <a:spcPts val="3500"/>
              </a:lnSpc>
              <a:buNone/>
            </a:pPr>
            <a:r>
              <a:rPr lang="en-US" sz="3000" b="1" dirty="0">
                <a:solidFill>
                  <a:srgbClr val="204C8E"/>
                </a:solidFill>
                <a:latin typeface="Petrona Bold" pitchFamily="34" charset="0"/>
                <a:ea typeface="Petrona Bold" pitchFamily="34" charset="-122"/>
                <a:cs typeface="Petrona Bold" pitchFamily="34" charset="-120"/>
              </a:rPr>
              <a:t>Idempotent Laws</a:t>
            </a:r>
            <a:endParaRPr lang="en-US" sz="3000" dirty="0"/>
          </a:p>
        </p:txBody>
      </p:sp>
      <p:sp>
        <p:nvSpPr>
          <p:cNvPr id="15" name="Text 12"/>
          <p:cNvSpPr/>
          <p:nvPr/>
        </p:nvSpPr>
        <p:spPr>
          <a:xfrm>
            <a:off x="9872067" y="4146113"/>
            <a:ext cx="3978116"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Repeating a proposition in a disjunction or conjunction doesn't change its truth value.</a:t>
            </a:r>
            <a:endParaRPr lang="en-US" sz="1750" dirty="0"/>
          </a:p>
        </p:txBody>
      </p:sp>
      <p:sp>
        <p:nvSpPr>
          <p:cNvPr id="16" name="Text 13"/>
          <p:cNvSpPr/>
          <p:nvPr/>
        </p:nvSpPr>
        <p:spPr>
          <a:xfrm>
            <a:off x="9872067" y="5438894"/>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p ∨ p ≡ p</a:t>
            </a:r>
            <a:endParaRPr lang="en-US" sz="1750" dirty="0"/>
          </a:p>
        </p:txBody>
      </p:sp>
      <p:sp>
        <p:nvSpPr>
          <p:cNvPr id="17" name="Text 14"/>
          <p:cNvSpPr/>
          <p:nvPr/>
        </p:nvSpPr>
        <p:spPr>
          <a:xfrm>
            <a:off x="9872067" y="5881092"/>
            <a:ext cx="3978116"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p ∧ p ≡ p</a:t>
            </a:r>
            <a:endParaRPr lang="en-US" sz="175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0000"/>
            </a:srgbClr>
          </a:solidFill>
          <a:ln/>
        </p:spPr>
      </p:sp>
      <p:sp>
        <p:nvSpPr>
          <p:cNvPr id="4" name="Text 1"/>
          <p:cNvSpPr/>
          <p:nvPr/>
        </p:nvSpPr>
        <p:spPr>
          <a:xfrm>
            <a:off x="793790" y="1119485"/>
            <a:ext cx="9541073" cy="744260"/>
          </a:xfrm>
          <a:prstGeom prst="rect">
            <a:avLst/>
          </a:prstGeom>
          <a:noFill/>
          <a:ln/>
        </p:spPr>
        <p:txBody>
          <a:bodyPr wrap="none" lIns="0" tIns="0" rIns="0" bIns="0" rtlCol="0" anchor="t"/>
          <a:lstStyle/>
          <a:p>
            <a:pPr marL="0" indent="0" algn="l">
              <a:lnSpc>
                <a:spcPts val="5850"/>
              </a:lnSpc>
              <a:buNone/>
            </a:pPr>
            <a:r>
              <a:rPr lang="en-US" sz="5000" b="1" dirty="0">
                <a:ln w="13462">
                  <a:solidFill>
                    <a:schemeClr val="bg1"/>
                  </a:solidFill>
                  <a:prstDash val="solid"/>
                </a:ln>
                <a:solidFill>
                  <a:schemeClr val="accent1">
                    <a:lumMod val="75000"/>
                  </a:schemeClr>
                </a:solidFill>
                <a:effectLst>
                  <a:outerShdw blurRad="38100" dist="38100" dir="2700000" algn="tl">
                    <a:srgbClr val="000000">
                      <a:alpha val="43137"/>
                    </a:srgbClr>
                  </a:outerShdw>
                </a:effectLst>
                <a:latin typeface="Petrona Bold" pitchFamily="34" charset="0"/>
                <a:ea typeface="Petrona Bold" pitchFamily="34" charset="-122"/>
                <a:cs typeface="Petrona Bold" pitchFamily="34" charset="-120"/>
              </a:rPr>
              <a:t>→ Commutative &amp; Associative Laws</a:t>
            </a:r>
            <a:endParaRPr lang="en-US" sz="5000" b="1" dirty="0">
              <a:ln w="13462">
                <a:solidFill>
                  <a:schemeClr val="bg1"/>
                </a:solidFill>
                <a:prstDash val="solid"/>
              </a:ln>
              <a:solidFill>
                <a:schemeClr val="accent1">
                  <a:lumMod val="75000"/>
                </a:schemeClr>
              </a:solidFill>
              <a:effectLst>
                <a:outerShdw blurRad="38100" dist="38100" dir="2700000" algn="tl">
                  <a:srgbClr val="000000">
                    <a:alpha val="43137"/>
                  </a:srgbClr>
                </a:outerShdw>
              </a:effectLst>
            </a:endParaRPr>
          </a:p>
        </p:txBody>
      </p:sp>
      <p:sp>
        <p:nvSpPr>
          <p:cNvPr id="5" name="Text 2"/>
          <p:cNvSpPr/>
          <p:nvPr/>
        </p:nvSpPr>
        <p:spPr>
          <a:xfrm>
            <a:off x="793790" y="2665095"/>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These laws are vital for reordering and regrouping terms within logical expressions without altering their fundamental meaning.</a:t>
            </a:r>
            <a:endParaRPr lang="en-US" sz="1750" dirty="0"/>
          </a:p>
        </p:txBody>
      </p:sp>
      <p:sp>
        <p:nvSpPr>
          <p:cNvPr id="6" name="Text 3"/>
          <p:cNvSpPr/>
          <p:nvPr/>
        </p:nvSpPr>
        <p:spPr>
          <a:xfrm>
            <a:off x="793790" y="3872865"/>
            <a:ext cx="2977039" cy="372070"/>
          </a:xfrm>
          <a:prstGeom prst="rect">
            <a:avLst/>
          </a:prstGeom>
          <a:noFill/>
          <a:ln/>
        </p:spPr>
        <p:txBody>
          <a:bodyPr wrap="none" lIns="0" tIns="0" rIns="0" bIns="0" rtlCol="0" anchor="t"/>
          <a:lstStyle/>
          <a:p>
            <a:pPr marL="0" indent="0" algn="l">
              <a:lnSpc>
                <a:spcPts val="2900"/>
              </a:lnSpc>
              <a:buNone/>
            </a:pPr>
            <a:r>
              <a:rPr lang="en-US" sz="2800" b="1" dirty="0">
                <a:solidFill>
                  <a:srgbClr val="000000"/>
                </a:solidFill>
                <a:latin typeface="Petrona Bold" pitchFamily="34" charset="0"/>
                <a:ea typeface="Petrona Bold" pitchFamily="34" charset="-122"/>
                <a:cs typeface="Petrona Bold" pitchFamily="34" charset="-120"/>
              </a:rPr>
              <a:t>Commutative Laws</a:t>
            </a:r>
            <a:endParaRPr lang="en-US" sz="2800" dirty="0"/>
          </a:p>
        </p:txBody>
      </p:sp>
      <p:sp>
        <p:nvSpPr>
          <p:cNvPr id="7" name="Text 4"/>
          <p:cNvSpPr/>
          <p:nvPr/>
        </p:nvSpPr>
        <p:spPr>
          <a:xfrm>
            <a:off x="793790" y="4471749"/>
            <a:ext cx="6244709"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The order of propositions in  (AND) or in (OR) does not affect the outcome.</a:t>
            </a:r>
            <a:endParaRPr lang="en-US" sz="1750" dirty="0"/>
          </a:p>
        </p:txBody>
      </p:sp>
      <p:sp>
        <p:nvSpPr>
          <p:cNvPr id="8" name="Text 5"/>
          <p:cNvSpPr/>
          <p:nvPr/>
        </p:nvSpPr>
        <p:spPr>
          <a:xfrm>
            <a:off x="793790" y="540162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p ∨ q ≡ q ∨ p</a:t>
            </a:r>
            <a:endParaRPr lang="en-US" sz="1750" dirty="0"/>
          </a:p>
        </p:txBody>
      </p:sp>
      <p:sp>
        <p:nvSpPr>
          <p:cNvPr id="9" name="Text 6"/>
          <p:cNvSpPr/>
          <p:nvPr/>
        </p:nvSpPr>
        <p:spPr>
          <a:xfrm>
            <a:off x="793790" y="5843826"/>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p ∧ q ≡ q ∧ p</a:t>
            </a:r>
            <a:endParaRPr lang="en-US" sz="1750" dirty="0"/>
          </a:p>
        </p:txBody>
      </p:sp>
      <p:sp>
        <p:nvSpPr>
          <p:cNvPr id="10" name="Text 7"/>
          <p:cNvSpPr/>
          <p:nvPr/>
        </p:nvSpPr>
        <p:spPr>
          <a:xfrm>
            <a:off x="7599521" y="3872865"/>
            <a:ext cx="2977039" cy="372070"/>
          </a:xfrm>
          <a:prstGeom prst="rect">
            <a:avLst/>
          </a:prstGeom>
          <a:noFill/>
          <a:ln/>
        </p:spPr>
        <p:txBody>
          <a:bodyPr wrap="none" lIns="0" tIns="0" rIns="0" bIns="0" rtlCol="0" anchor="t"/>
          <a:lstStyle/>
          <a:p>
            <a:pPr marL="0" indent="0" algn="l">
              <a:lnSpc>
                <a:spcPts val="2900"/>
              </a:lnSpc>
              <a:buNone/>
            </a:pPr>
            <a:r>
              <a:rPr lang="en-US" sz="2800" b="1" dirty="0" err="1">
                <a:solidFill>
                  <a:srgbClr val="000000"/>
                </a:solidFill>
                <a:latin typeface="Petrona Bold" pitchFamily="34" charset="0"/>
                <a:ea typeface="Petrona Bold" pitchFamily="34" charset="-122"/>
                <a:cs typeface="Petrona Bold" pitchFamily="34" charset="-120"/>
              </a:rPr>
              <a:t>Associaative</a:t>
            </a:r>
            <a:r>
              <a:rPr lang="en-US" sz="2300" b="1" dirty="0">
                <a:solidFill>
                  <a:srgbClr val="000000"/>
                </a:solidFill>
                <a:latin typeface="Petrona Bold" pitchFamily="34" charset="0"/>
                <a:ea typeface="Petrona Bold" pitchFamily="34" charset="-122"/>
                <a:cs typeface="Petrona Bold" pitchFamily="34" charset="-120"/>
              </a:rPr>
              <a:t> Laws</a:t>
            </a:r>
            <a:endParaRPr lang="en-US" sz="2300" dirty="0"/>
          </a:p>
        </p:txBody>
      </p:sp>
      <p:sp>
        <p:nvSpPr>
          <p:cNvPr id="11" name="Text 8"/>
          <p:cNvSpPr/>
          <p:nvPr/>
        </p:nvSpPr>
        <p:spPr>
          <a:xfrm>
            <a:off x="7599521" y="4471749"/>
            <a:ext cx="6244709"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When combining three or more propositions with the same logical operator, the way in which they are grouped does not change the truth value of the expression.</a:t>
            </a:r>
            <a:endParaRPr lang="en-US" sz="1750" dirty="0"/>
          </a:p>
        </p:txBody>
      </p:sp>
      <p:sp>
        <p:nvSpPr>
          <p:cNvPr id="12" name="Text 9"/>
          <p:cNvSpPr/>
          <p:nvPr/>
        </p:nvSpPr>
        <p:spPr>
          <a:xfrm>
            <a:off x="7599521" y="5764530"/>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(p ∨ q) ∨ r ≡ p ∨ (q ∨ r)</a:t>
            </a:r>
            <a:endParaRPr lang="en-US" sz="1750" dirty="0"/>
          </a:p>
        </p:txBody>
      </p:sp>
      <p:sp>
        <p:nvSpPr>
          <p:cNvPr id="13" name="Text 10"/>
          <p:cNvSpPr/>
          <p:nvPr/>
        </p:nvSpPr>
        <p:spPr>
          <a:xfrm>
            <a:off x="7599521" y="620672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272525"/>
                </a:solidFill>
                <a:latin typeface="Inter" pitchFamily="34" charset="0"/>
                <a:ea typeface="Inter" pitchFamily="34" charset="-122"/>
                <a:cs typeface="Inter" pitchFamily="34" charset="-120"/>
              </a:rPr>
              <a:t>(p ∧ q) ∧ r ≡ p ∧ (q ∧ r)</a:t>
            </a:r>
            <a:endParaRPr lang="en-US" sz="175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0000"/>
            </a:srgbClr>
          </a:solidFill>
          <a:ln/>
        </p:spPr>
      </p:sp>
      <p:sp>
        <p:nvSpPr>
          <p:cNvPr id="4" name="Text 1"/>
          <p:cNvSpPr/>
          <p:nvPr/>
        </p:nvSpPr>
        <p:spPr>
          <a:xfrm>
            <a:off x="748784" y="588288"/>
            <a:ext cx="5616178" cy="701993"/>
          </a:xfrm>
          <a:prstGeom prst="rect">
            <a:avLst/>
          </a:prstGeom>
          <a:noFill/>
          <a:ln/>
        </p:spPr>
        <p:txBody>
          <a:bodyPr wrap="none" lIns="0" tIns="0" rIns="0" bIns="0" rtlCol="0" anchor="t"/>
          <a:lstStyle/>
          <a:p>
            <a:pPr marL="0" indent="0" algn="l">
              <a:lnSpc>
                <a:spcPts val="5500"/>
              </a:lnSpc>
              <a:buNone/>
            </a:pPr>
            <a:r>
              <a:rPr lang="en-US" sz="4400" b="1" dirty="0">
                <a:solidFill>
                  <a:srgbClr val="2589C9"/>
                </a:solidFill>
                <a:effectLst>
                  <a:outerShdw blurRad="38100" dist="38100" dir="2700000" algn="tl">
                    <a:srgbClr val="000000">
                      <a:alpha val="43137"/>
                    </a:srgbClr>
                  </a:outerShdw>
                </a:effectLst>
                <a:latin typeface="Petrona Bold" pitchFamily="34" charset="0"/>
                <a:ea typeface="Petrona Bold" pitchFamily="34" charset="-122"/>
                <a:cs typeface="Petrona Bold" pitchFamily="34" charset="-120"/>
              </a:rPr>
              <a:t>De Morgan's Laws: </a:t>
            </a:r>
            <a:endParaRPr lang="en-US" sz="4400" dirty="0">
              <a:effectLst>
                <a:outerShdw blurRad="38100" dist="38100" dir="2700000" algn="tl">
                  <a:srgbClr val="000000">
                    <a:alpha val="43137"/>
                  </a:srgbClr>
                </a:outerShdw>
              </a:effectLst>
            </a:endParaRPr>
          </a:p>
        </p:txBody>
      </p:sp>
      <p:sp>
        <p:nvSpPr>
          <p:cNvPr id="5" name="Text 2"/>
          <p:cNvSpPr/>
          <p:nvPr/>
        </p:nvSpPr>
        <p:spPr>
          <a:xfrm>
            <a:off x="748784" y="1611154"/>
            <a:ext cx="13132832" cy="684609"/>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De Morgan's Laws are the most crucial equivalence rules for manipulating logical statements, especially when dealing with negations of compound propositions.</a:t>
            </a:r>
            <a:endParaRPr lang="en-US" sz="1650" dirty="0"/>
          </a:p>
        </p:txBody>
      </p:sp>
      <p:sp>
        <p:nvSpPr>
          <p:cNvPr id="6" name="Text 3"/>
          <p:cNvSpPr/>
          <p:nvPr/>
        </p:nvSpPr>
        <p:spPr>
          <a:xfrm>
            <a:off x="748784" y="2728913"/>
            <a:ext cx="8217098" cy="342305"/>
          </a:xfrm>
          <a:prstGeom prst="rect">
            <a:avLst/>
          </a:prstGeom>
          <a:noFill/>
          <a:ln/>
        </p:spPr>
        <p:txBody>
          <a:bodyPr wrap="none" lIns="0" tIns="0" rIns="0" bIns="0" rtlCol="0" anchor="t"/>
          <a:lstStyle/>
          <a:p>
            <a:pPr marL="342900" indent="-342900" algn="l">
              <a:lnSpc>
                <a:spcPts val="2650"/>
              </a:lnSpc>
              <a:buSzPct val="100000"/>
              <a:buChar char="•"/>
            </a:pPr>
            <a:r>
              <a:rPr lang="en-US" sz="2000" b="1" dirty="0">
                <a:solidFill>
                  <a:srgbClr val="272525"/>
                </a:solidFill>
                <a:latin typeface="Inter" pitchFamily="34" charset="0"/>
                <a:ea typeface="Inter" pitchFamily="34" charset="-122"/>
                <a:cs typeface="Inter" pitchFamily="34" charset="-120"/>
              </a:rPr>
              <a:t>¬(p ∧ q) ≡ ¬p ∨ ¬q</a:t>
            </a:r>
            <a:endParaRPr lang="en-US" sz="2000" dirty="0"/>
          </a:p>
        </p:txBody>
      </p:sp>
      <p:sp>
        <p:nvSpPr>
          <p:cNvPr id="7" name="Text 4"/>
          <p:cNvSpPr/>
          <p:nvPr/>
        </p:nvSpPr>
        <p:spPr>
          <a:xfrm>
            <a:off x="748784" y="3263741"/>
            <a:ext cx="7560329" cy="1026914"/>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 The negation of "p AND q" is equivalent to "NOT p OR NOT q". Think of it as: "It is not raining AND it is not cold" is the same as "It is either not raining OR it is not cold."</a:t>
            </a:r>
            <a:endParaRPr lang="en-US" sz="1650" dirty="0"/>
          </a:p>
        </p:txBody>
      </p:sp>
      <p:sp>
        <p:nvSpPr>
          <p:cNvPr id="8" name="Text 5"/>
          <p:cNvSpPr/>
          <p:nvPr/>
        </p:nvSpPr>
        <p:spPr>
          <a:xfrm>
            <a:off x="748784" y="4483179"/>
            <a:ext cx="8217098" cy="342305"/>
          </a:xfrm>
          <a:prstGeom prst="rect">
            <a:avLst/>
          </a:prstGeom>
          <a:noFill/>
          <a:ln/>
        </p:spPr>
        <p:txBody>
          <a:bodyPr wrap="none" lIns="0" tIns="0" rIns="0" bIns="0" rtlCol="0" anchor="t"/>
          <a:lstStyle/>
          <a:p>
            <a:pPr marL="0" indent="0" algn="l">
              <a:lnSpc>
                <a:spcPts val="2650"/>
              </a:lnSpc>
              <a:buNone/>
            </a:pPr>
            <a:endParaRPr lang="en-US" sz="1650" dirty="0"/>
          </a:p>
        </p:txBody>
      </p:sp>
      <p:sp>
        <p:nvSpPr>
          <p:cNvPr id="9" name="Text 6"/>
          <p:cNvSpPr/>
          <p:nvPr/>
        </p:nvSpPr>
        <p:spPr>
          <a:xfrm>
            <a:off x="748784" y="5018008"/>
            <a:ext cx="8217098" cy="342305"/>
          </a:xfrm>
          <a:prstGeom prst="rect">
            <a:avLst/>
          </a:prstGeom>
          <a:noFill/>
          <a:ln/>
        </p:spPr>
        <p:txBody>
          <a:bodyPr wrap="none" lIns="0" tIns="0" rIns="0" bIns="0" rtlCol="0" anchor="t"/>
          <a:lstStyle/>
          <a:p>
            <a:pPr marL="342900" indent="-342900" algn="l">
              <a:lnSpc>
                <a:spcPts val="2650"/>
              </a:lnSpc>
              <a:buSzPct val="100000"/>
              <a:buChar char="•"/>
            </a:pPr>
            <a:r>
              <a:rPr lang="en-US" sz="2000" b="1" dirty="0">
                <a:solidFill>
                  <a:srgbClr val="272525"/>
                </a:solidFill>
                <a:latin typeface="Inter" pitchFamily="34" charset="0"/>
                <a:ea typeface="Inter" pitchFamily="34" charset="-122"/>
                <a:cs typeface="Inter" pitchFamily="34" charset="-120"/>
              </a:rPr>
              <a:t>¬(p ∨ q) ≡ ¬p ∧ ¬q</a:t>
            </a:r>
            <a:r>
              <a:rPr lang="en-US" sz="2000" dirty="0">
                <a:solidFill>
                  <a:srgbClr val="272525"/>
                </a:solidFill>
                <a:latin typeface="Inter" pitchFamily="34" charset="0"/>
                <a:ea typeface="Inter" pitchFamily="34" charset="-122"/>
                <a:cs typeface="Inter" pitchFamily="34" charset="-120"/>
              </a:rPr>
              <a:t> </a:t>
            </a:r>
            <a:endParaRPr lang="en-US" sz="2000" dirty="0"/>
          </a:p>
        </p:txBody>
      </p:sp>
      <p:sp>
        <p:nvSpPr>
          <p:cNvPr id="10" name="Text 7"/>
          <p:cNvSpPr/>
          <p:nvPr/>
        </p:nvSpPr>
        <p:spPr>
          <a:xfrm>
            <a:off x="748785" y="5552837"/>
            <a:ext cx="7467564" cy="1026914"/>
          </a:xfrm>
          <a:prstGeom prst="rect">
            <a:avLst/>
          </a:prstGeom>
          <a:noFill/>
          <a:ln/>
        </p:spPr>
        <p:txBody>
          <a:bodyPr wrap="square" lIns="0" tIns="0" rIns="0" bIns="0" rtlCol="0" anchor="t"/>
          <a:lstStyle/>
          <a:p>
            <a:pPr marL="0" indent="0" algn="l">
              <a:lnSpc>
                <a:spcPts val="2650"/>
              </a:lnSpc>
              <a:buNone/>
            </a:pPr>
            <a:r>
              <a:rPr lang="en-US" sz="1650" dirty="0">
                <a:solidFill>
                  <a:srgbClr val="272525"/>
                </a:solidFill>
                <a:latin typeface="Inter" pitchFamily="34" charset="0"/>
                <a:ea typeface="Inter" pitchFamily="34" charset="-122"/>
                <a:cs typeface="Inter" pitchFamily="34" charset="-120"/>
              </a:rPr>
              <a:t>The negation of "p OR q" is equivalent to "NOT p AND NOT q". Think of it as: "It is not true that you are either tall OR strong" is the same as "You are not tall AND you are not strong."</a:t>
            </a:r>
            <a:endParaRPr lang="en-US" sz="1650" dirty="0"/>
          </a:p>
        </p:txBody>
      </p:sp>
      <p:pic>
        <p:nvPicPr>
          <p:cNvPr id="11" name="Image 1" descr="preencoded.png"/>
          <p:cNvPicPr>
            <a:picLocks noChangeAspect="1"/>
          </p:cNvPicPr>
          <p:nvPr/>
        </p:nvPicPr>
        <p:blipFill>
          <a:blip r:embed="rId4"/>
          <a:stretch>
            <a:fillRect/>
          </a:stretch>
        </p:blipFill>
        <p:spPr>
          <a:xfrm>
            <a:off x="9495473" y="2777014"/>
            <a:ext cx="4088844" cy="4088844"/>
          </a:xfrm>
          <a:prstGeom prst="rect">
            <a:avLst/>
          </a:prstGeom>
        </p:spPr>
      </p:pic>
      <p:sp>
        <p:nvSpPr>
          <p:cNvPr id="12" name="Text 8"/>
          <p:cNvSpPr/>
          <p:nvPr/>
        </p:nvSpPr>
        <p:spPr>
          <a:xfrm>
            <a:off x="9495473" y="7106483"/>
            <a:ext cx="4393644" cy="342305"/>
          </a:xfrm>
          <a:prstGeom prst="rect">
            <a:avLst/>
          </a:prstGeom>
          <a:noFill/>
          <a:ln/>
        </p:spPr>
        <p:txBody>
          <a:bodyPr wrap="none" lIns="0" tIns="0" rIns="0" bIns="0" rtlCol="0" anchor="t"/>
          <a:lstStyle/>
          <a:p>
            <a:pPr marL="0" indent="0" algn="l">
              <a:lnSpc>
                <a:spcPts val="2650"/>
              </a:lnSpc>
              <a:buNone/>
            </a:pPr>
            <a:endParaRPr lang="en-US" sz="165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65000"/>
            </a:srgbClr>
          </a:solidFill>
          <a:ln/>
        </p:spPr>
      </p:sp>
      <p:sp>
        <p:nvSpPr>
          <p:cNvPr id="4" name="Text 1"/>
          <p:cNvSpPr/>
          <p:nvPr/>
        </p:nvSpPr>
        <p:spPr>
          <a:xfrm>
            <a:off x="775216" y="964882"/>
            <a:ext cx="8806220" cy="726638"/>
          </a:xfrm>
          <a:prstGeom prst="rect">
            <a:avLst/>
          </a:prstGeom>
          <a:noFill/>
          <a:ln/>
        </p:spPr>
        <p:txBody>
          <a:bodyPr wrap="none" lIns="0" tIns="0" rIns="0" bIns="0" rtlCol="0" anchor="t"/>
          <a:lstStyle/>
          <a:p>
            <a:pPr marL="0" indent="0" algn="l">
              <a:lnSpc>
                <a:spcPts val="5700"/>
              </a:lnSpc>
              <a:buNone/>
            </a:pPr>
            <a:r>
              <a:rPr lang="en-US" sz="5000" b="1" dirty="0">
                <a:solidFill>
                  <a:srgbClr val="204C8E"/>
                </a:solidFill>
                <a:effectLst>
                  <a:outerShdw blurRad="38100" dist="38100" dir="2700000" algn="tl">
                    <a:srgbClr val="000000">
                      <a:alpha val="43137"/>
                    </a:srgbClr>
                  </a:outerShdw>
                </a:effectLst>
                <a:latin typeface="Petrona Bold" pitchFamily="34" charset="0"/>
                <a:ea typeface="Petrona Bold" pitchFamily="34" charset="-122"/>
                <a:cs typeface="Petrona Bold" pitchFamily="34" charset="-120"/>
              </a:rPr>
              <a:t>Absorption &amp; Biconditional Laws</a:t>
            </a:r>
            <a:endParaRPr lang="en-US" sz="5000" dirty="0">
              <a:effectLst>
                <a:outerShdw blurRad="38100" dist="38100" dir="2700000" algn="tl">
                  <a:srgbClr val="000000">
                    <a:alpha val="43137"/>
                  </a:srgbClr>
                </a:outerShdw>
              </a:effectLst>
            </a:endParaRPr>
          </a:p>
        </p:txBody>
      </p:sp>
      <p:sp>
        <p:nvSpPr>
          <p:cNvPr id="5" name="Text 2"/>
          <p:cNvSpPr/>
          <p:nvPr/>
        </p:nvSpPr>
        <p:spPr>
          <a:xfrm>
            <a:off x="775216" y="2023705"/>
            <a:ext cx="13079968" cy="354330"/>
          </a:xfrm>
          <a:prstGeom prst="rect">
            <a:avLst/>
          </a:prstGeom>
          <a:noFill/>
          <a:ln/>
        </p:spPr>
        <p:txBody>
          <a:bodyPr wrap="non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These rules provide powerful shortcuts for simplification and definition in logical expressions.</a:t>
            </a:r>
            <a:endParaRPr lang="en-US" sz="1700" dirty="0"/>
          </a:p>
        </p:txBody>
      </p:sp>
      <p:sp>
        <p:nvSpPr>
          <p:cNvPr id="6" name="Text 3"/>
          <p:cNvSpPr/>
          <p:nvPr/>
        </p:nvSpPr>
        <p:spPr>
          <a:xfrm>
            <a:off x="775216" y="2848570"/>
            <a:ext cx="2907030" cy="363379"/>
          </a:xfrm>
          <a:prstGeom prst="rect">
            <a:avLst/>
          </a:prstGeom>
          <a:noFill/>
          <a:ln/>
        </p:spPr>
        <p:txBody>
          <a:bodyPr wrap="none" lIns="0" tIns="0" rIns="0" bIns="0" rtlCol="0" anchor="t"/>
          <a:lstStyle/>
          <a:p>
            <a:pPr marL="0" indent="0" algn="l">
              <a:lnSpc>
                <a:spcPts val="2850"/>
              </a:lnSpc>
              <a:buNone/>
            </a:pPr>
            <a:r>
              <a:rPr lang="en-US" sz="3200" b="1" dirty="0">
                <a:solidFill>
                  <a:srgbClr val="000000"/>
                </a:solidFill>
                <a:effectLst>
                  <a:outerShdw blurRad="38100" dist="38100" dir="2700000" algn="tl">
                    <a:srgbClr val="000000">
                      <a:alpha val="43137"/>
                    </a:srgbClr>
                  </a:outerShdw>
                </a:effectLst>
                <a:latin typeface="Petrona Bold" pitchFamily="34" charset="0"/>
                <a:ea typeface="Petrona Bold" pitchFamily="34" charset="-122"/>
                <a:cs typeface="Petrona Bold" pitchFamily="34" charset="-120"/>
              </a:rPr>
              <a:t>Absorption Laws</a:t>
            </a:r>
            <a:endParaRPr lang="en-US" sz="3200" dirty="0">
              <a:effectLst>
                <a:outerShdw blurRad="38100" dist="38100" dir="2700000" algn="tl">
                  <a:srgbClr val="000000">
                    <a:alpha val="43137"/>
                  </a:srgbClr>
                </a:outerShdw>
              </a:effectLst>
            </a:endParaRPr>
          </a:p>
        </p:txBody>
      </p:sp>
      <p:sp>
        <p:nvSpPr>
          <p:cNvPr id="7" name="Text 4"/>
          <p:cNvSpPr/>
          <p:nvPr/>
        </p:nvSpPr>
        <p:spPr>
          <a:xfrm>
            <a:off x="775216" y="3433405"/>
            <a:ext cx="6269831" cy="708660"/>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These laws demonstrate how a simpler term can "absorb" a more complex expression involving itself.</a:t>
            </a:r>
            <a:endParaRPr lang="en-US" sz="1700" dirty="0"/>
          </a:p>
        </p:txBody>
      </p:sp>
      <p:sp>
        <p:nvSpPr>
          <p:cNvPr id="8" name="Text 5"/>
          <p:cNvSpPr/>
          <p:nvPr/>
        </p:nvSpPr>
        <p:spPr>
          <a:xfrm>
            <a:off x="775216" y="4341376"/>
            <a:ext cx="6269831" cy="354330"/>
          </a:xfrm>
          <a:prstGeom prst="rect">
            <a:avLst/>
          </a:prstGeom>
          <a:noFill/>
          <a:ln/>
        </p:spPr>
        <p:txBody>
          <a:bodyPr wrap="none" lIns="0" tIns="0" rIns="0" bIns="0" rtlCol="0" anchor="t"/>
          <a:lstStyle/>
          <a:p>
            <a:pPr marL="342900" indent="-342900" algn="l">
              <a:lnSpc>
                <a:spcPts val="2750"/>
              </a:lnSpc>
              <a:buSzPct val="100000"/>
              <a:buChar char="•"/>
            </a:pPr>
            <a:r>
              <a:rPr lang="en-US" sz="1700" b="1" dirty="0">
                <a:solidFill>
                  <a:srgbClr val="272525"/>
                </a:solidFill>
                <a:latin typeface="Inter" pitchFamily="34" charset="0"/>
                <a:ea typeface="Inter" pitchFamily="34" charset="-122"/>
                <a:cs typeface="Inter" pitchFamily="34" charset="-120"/>
              </a:rPr>
              <a:t>p ∨ (p ∧ q) ≡ p</a:t>
            </a:r>
            <a:r>
              <a:rPr lang="en-US" sz="1700" dirty="0">
                <a:solidFill>
                  <a:srgbClr val="272525"/>
                </a:solidFill>
                <a:latin typeface="Inter" pitchFamily="34" charset="0"/>
                <a:ea typeface="Inter" pitchFamily="34" charset="-122"/>
                <a:cs typeface="Inter" pitchFamily="34" charset="-120"/>
              </a:rPr>
              <a:t> </a:t>
            </a:r>
            <a:endParaRPr lang="en-US" sz="1700" dirty="0"/>
          </a:p>
        </p:txBody>
      </p:sp>
      <p:sp>
        <p:nvSpPr>
          <p:cNvPr id="9" name="Text 6"/>
          <p:cNvSpPr/>
          <p:nvPr/>
        </p:nvSpPr>
        <p:spPr>
          <a:xfrm>
            <a:off x="775216" y="4895017"/>
            <a:ext cx="6269831" cy="708660"/>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If 'p' is true, the whole expression is true. If 'p' is false, then 'p AND q' is also false, making the whole expression false.</a:t>
            </a:r>
            <a:endParaRPr lang="en-US" sz="1700" dirty="0"/>
          </a:p>
        </p:txBody>
      </p:sp>
      <p:sp>
        <p:nvSpPr>
          <p:cNvPr id="10" name="Text 7"/>
          <p:cNvSpPr/>
          <p:nvPr/>
        </p:nvSpPr>
        <p:spPr>
          <a:xfrm>
            <a:off x="775216" y="5802987"/>
            <a:ext cx="6269831" cy="354330"/>
          </a:xfrm>
          <a:prstGeom prst="rect">
            <a:avLst/>
          </a:prstGeom>
          <a:noFill/>
          <a:ln/>
        </p:spPr>
        <p:txBody>
          <a:bodyPr wrap="none" lIns="0" tIns="0" rIns="0" bIns="0" rtlCol="0" anchor="t"/>
          <a:lstStyle/>
          <a:p>
            <a:pPr marL="342900" indent="-342900" algn="l">
              <a:lnSpc>
                <a:spcPts val="2750"/>
              </a:lnSpc>
              <a:buSzPct val="100000"/>
              <a:buChar char="•"/>
            </a:pPr>
            <a:r>
              <a:rPr lang="en-US" sz="1700" b="1" dirty="0">
                <a:solidFill>
                  <a:srgbClr val="272525"/>
                </a:solidFill>
                <a:latin typeface="Inter" pitchFamily="34" charset="0"/>
                <a:ea typeface="Inter" pitchFamily="34" charset="-122"/>
                <a:cs typeface="Inter" pitchFamily="34" charset="-120"/>
              </a:rPr>
              <a:t>p ∧ (p ∨ q) ≡ p</a:t>
            </a:r>
            <a:r>
              <a:rPr lang="en-US" sz="1700" dirty="0">
                <a:solidFill>
                  <a:srgbClr val="272525"/>
                </a:solidFill>
                <a:latin typeface="Inter" pitchFamily="34" charset="0"/>
                <a:ea typeface="Inter" pitchFamily="34" charset="-122"/>
                <a:cs typeface="Inter" pitchFamily="34" charset="-120"/>
              </a:rPr>
              <a:t> </a:t>
            </a:r>
            <a:endParaRPr lang="en-US" sz="1700" dirty="0"/>
          </a:p>
        </p:txBody>
      </p:sp>
      <p:sp>
        <p:nvSpPr>
          <p:cNvPr id="11" name="Text 8"/>
          <p:cNvSpPr/>
          <p:nvPr/>
        </p:nvSpPr>
        <p:spPr>
          <a:xfrm>
            <a:off x="775216" y="6356628"/>
            <a:ext cx="6269831" cy="708660"/>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If 'p' is true, the whole expression is true. If 'p' is false, then 'p OR q' is also false, making the whole expression false.</a:t>
            </a:r>
            <a:endParaRPr lang="en-US" sz="1700" dirty="0"/>
          </a:p>
        </p:txBody>
      </p:sp>
      <p:sp>
        <p:nvSpPr>
          <p:cNvPr id="12" name="Text 9"/>
          <p:cNvSpPr/>
          <p:nvPr/>
        </p:nvSpPr>
        <p:spPr>
          <a:xfrm>
            <a:off x="7592973" y="2848570"/>
            <a:ext cx="2907030" cy="363379"/>
          </a:xfrm>
          <a:prstGeom prst="rect">
            <a:avLst/>
          </a:prstGeom>
          <a:noFill/>
          <a:ln/>
        </p:spPr>
        <p:txBody>
          <a:bodyPr wrap="none" lIns="0" tIns="0" rIns="0" bIns="0" rtlCol="0" anchor="t"/>
          <a:lstStyle/>
          <a:p>
            <a:pPr marL="0" indent="0" algn="l">
              <a:lnSpc>
                <a:spcPts val="2850"/>
              </a:lnSpc>
              <a:buNone/>
            </a:pPr>
            <a:r>
              <a:rPr lang="en-US" sz="3200" b="1" dirty="0">
                <a:solidFill>
                  <a:srgbClr val="000000"/>
                </a:solidFill>
                <a:effectLst>
                  <a:outerShdw blurRad="38100" dist="38100" dir="2700000" algn="tl">
                    <a:srgbClr val="000000">
                      <a:alpha val="43137"/>
                    </a:srgbClr>
                  </a:outerShdw>
                </a:effectLst>
                <a:latin typeface="Petrona Bold" pitchFamily="34" charset="0"/>
                <a:ea typeface="Petrona Bold" pitchFamily="34" charset="-122"/>
                <a:cs typeface="Petrona Bold" pitchFamily="34" charset="-120"/>
              </a:rPr>
              <a:t>Biconditional Laws</a:t>
            </a:r>
            <a:endParaRPr lang="en-US" sz="3200" dirty="0">
              <a:effectLst>
                <a:outerShdw blurRad="38100" dist="38100" dir="2700000" algn="tl">
                  <a:srgbClr val="000000">
                    <a:alpha val="43137"/>
                  </a:srgbClr>
                </a:outerShdw>
              </a:effectLst>
            </a:endParaRPr>
          </a:p>
        </p:txBody>
      </p:sp>
      <p:sp>
        <p:nvSpPr>
          <p:cNvPr id="13" name="Text 10"/>
          <p:cNvSpPr/>
          <p:nvPr/>
        </p:nvSpPr>
        <p:spPr>
          <a:xfrm>
            <a:off x="7592973" y="3433405"/>
            <a:ext cx="6269831" cy="708660"/>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These laws define the biconditional (</a:t>
            </a:r>
            <a:r>
              <a:rPr lang="en-US" sz="1700" b="1" dirty="0">
                <a:solidFill>
                  <a:srgbClr val="272525"/>
                </a:solidFill>
                <a:latin typeface="Inter" pitchFamily="34" charset="0"/>
                <a:ea typeface="Inter" pitchFamily="34" charset="-122"/>
                <a:cs typeface="Inter" pitchFamily="34" charset="-120"/>
              </a:rPr>
              <a:t>p </a:t>
            </a:r>
            <a:r>
              <a:rPr lang="en-US" sz="1700" dirty="0">
                <a:solidFill>
                  <a:srgbClr val="000000"/>
                </a:solidFill>
                <a:latin typeface="Inter" pitchFamily="34" charset="0"/>
                <a:ea typeface="Inter" pitchFamily="34" charset="-122"/>
                <a:cs typeface="Inter" pitchFamily="34" charset="-120"/>
              </a:rPr>
              <a:t>↔</a:t>
            </a:r>
            <a:r>
              <a:rPr lang="en-US" sz="1700" b="1" dirty="0">
                <a:solidFill>
                  <a:srgbClr val="272525"/>
                </a:solidFill>
                <a:latin typeface="Inter" pitchFamily="34" charset="0"/>
                <a:ea typeface="Inter" pitchFamily="34" charset="-122"/>
                <a:cs typeface="Inter" pitchFamily="34" charset="-120"/>
              </a:rPr>
              <a:t> q</a:t>
            </a:r>
            <a:r>
              <a:rPr lang="en-US" sz="1700" dirty="0">
                <a:solidFill>
                  <a:srgbClr val="272525"/>
                </a:solidFill>
                <a:latin typeface="Inter" pitchFamily="34" charset="0"/>
                <a:ea typeface="Inter" pitchFamily="34" charset="-122"/>
                <a:cs typeface="Inter" pitchFamily="34" charset="-120"/>
              </a:rPr>
              <a:t>), meaning "p if and only if q," in terms of other logical operators.</a:t>
            </a:r>
            <a:endParaRPr lang="en-US" sz="1700" dirty="0"/>
          </a:p>
        </p:txBody>
      </p:sp>
      <p:sp>
        <p:nvSpPr>
          <p:cNvPr id="14" name="Text 11"/>
          <p:cNvSpPr/>
          <p:nvPr/>
        </p:nvSpPr>
        <p:spPr>
          <a:xfrm>
            <a:off x="7592973" y="4341376"/>
            <a:ext cx="6269831" cy="354330"/>
          </a:xfrm>
          <a:prstGeom prst="rect">
            <a:avLst/>
          </a:prstGeom>
          <a:noFill/>
          <a:ln/>
        </p:spPr>
        <p:txBody>
          <a:bodyPr wrap="none" lIns="0" tIns="0" rIns="0" bIns="0" rtlCol="0" anchor="t"/>
          <a:lstStyle/>
          <a:p>
            <a:pPr marL="342900" indent="-342900" algn="l">
              <a:lnSpc>
                <a:spcPts val="2750"/>
              </a:lnSpc>
              <a:buSzPct val="100000"/>
              <a:buChar char="•"/>
            </a:pPr>
            <a:r>
              <a:rPr lang="en-US" sz="1700" b="1" dirty="0">
                <a:solidFill>
                  <a:srgbClr val="272525"/>
                </a:solidFill>
                <a:latin typeface="Inter" pitchFamily="34" charset="0"/>
                <a:ea typeface="Inter" pitchFamily="34" charset="-122"/>
                <a:cs typeface="Inter" pitchFamily="34" charset="-120"/>
              </a:rPr>
              <a:t>p </a:t>
            </a:r>
            <a:r>
              <a:rPr lang="en-US" sz="1700" dirty="0">
                <a:solidFill>
                  <a:srgbClr val="000000"/>
                </a:solidFill>
                <a:latin typeface="Inter" pitchFamily="34" charset="0"/>
                <a:ea typeface="Inter" pitchFamily="34" charset="-122"/>
                <a:cs typeface="Inter" pitchFamily="34" charset="-120"/>
              </a:rPr>
              <a:t>↔</a:t>
            </a:r>
            <a:r>
              <a:rPr lang="en-US" sz="1700" b="1" dirty="0">
                <a:solidFill>
                  <a:srgbClr val="272525"/>
                </a:solidFill>
                <a:latin typeface="Inter" pitchFamily="34" charset="0"/>
                <a:ea typeface="Inter" pitchFamily="34" charset="-122"/>
                <a:cs typeface="Inter" pitchFamily="34" charset="-120"/>
              </a:rPr>
              <a:t> q ≡ (p → q) ∧ (q → p)</a:t>
            </a:r>
            <a:r>
              <a:rPr lang="en-US" sz="1700" dirty="0">
                <a:solidFill>
                  <a:srgbClr val="272525"/>
                </a:solidFill>
                <a:latin typeface="Inter" pitchFamily="34" charset="0"/>
                <a:ea typeface="Inter" pitchFamily="34" charset="-122"/>
                <a:cs typeface="Inter" pitchFamily="34" charset="-120"/>
              </a:rPr>
              <a:t> </a:t>
            </a:r>
            <a:endParaRPr lang="en-US" sz="1700" dirty="0"/>
          </a:p>
        </p:txBody>
      </p:sp>
      <p:sp>
        <p:nvSpPr>
          <p:cNvPr id="15" name="Text 12"/>
          <p:cNvSpPr/>
          <p:nvPr/>
        </p:nvSpPr>
        <p:spPr>
          <a:xfrm>
            <a:off x="7592973" y="4895017"/>
            <a:ext cx="6269831" cy="708660"/>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This shows that p and q are biconditional if and only if p implies q, AND q implies p.</a:t>
            </a:r>
            <a:endParaRPr lang="en-US" sz="1700" dirty="0"/>
          </a:p>
        </p:txBody>
      </p:sp>
      <p:sp>
        <p:nvSpPr>
          <p:cNvPr id="16" name="Text 13"/>
          <p:cNvSpPr/>
          <p:nvPr/>
        </p:nvSpPr>
        <p:spPr>
          <a:xfrm>
            <a:off x="7592973" y="5802987"/>
            <a:ext cx="6269831" cy="354330"/>
          </a:xfrm>
          <a:prstGeom prst="rect">
            <a:avLst/>
          </a:prstGeom>
          <a:noFill/>
          <a:ln/>
        </p:spPr>
        <p:txBody>
          <a:bodyPr wrap="none" lIns="0" tIns="0" rIns="0" bIns="0" rtlCol="0" anchor="t"/>
          <a:lstStyle/>
          <a:p>
            <a:pPr marL="342900" indent="-342900" algn="l">
              <a:lnSpc>
                <a:spcPts val="2750"/>
              </a:lnSpc>
              <a:buSzPct val="100000"/>
              <a:buChar char="•"/>
            </a:pPr>
            <a:r>
              <a:rPr lang="en-US" sz="1700" b="1" dirty="0">
                <a:solidFill>
                  <a:srgbClr val="272525"/>
                </a:solidFill>
                <a:latin typeface="Inter" pitchFamily="34" charset="0"/>
                <a:ea typeface="Inter" pitchFamily="34" charset="-122"/>
                <a:cs typeface="Inter" pitchFamily="34" charset="-120"/>
              </a:rPr>
              <a:t>p </a:t>
            </a:r>
            <a:r>
              <a:rPr lang="en-US" sz="1700" dirty="0">
                <a:solidFill>
                  <a:srgbClr val="000000"/>
                </a:solidFill>
                <a:latin typeface="Inter" pitchFamily="34" charset="0"/>
                <a:ea typeface="Inter" pitchFamily="34" charset="-122"/>
                <a:cs typeface="Inter" pitchFamily="34" charset="-120"/>
              </a:rPr>
              <a:t>↔</a:t>
            </a:r>
            <a:r>
              <a:rPr lang="en-US" sz="1700" b="1" dirty="0">
                <a:solidFill>
                  <a:srgbClr val="272525"/>
                </a:solidFill>
                <a:latin typeface="Inter" pitchFamily="34" charset="0"/>
                <a:ea typeface="Inter" pitchFamily="34" charset="-122"/>
                <a:cs typeface="Inter" pitchFamily="34" charset="-120"/>
              </a:rPr>
              <a:t> q ≡ (p ∧ q) ∨ (¬p ∧ ¬q)</a:t>
            </a:r>
            <a:endParaRPr lang="en-US" sz="1700" dirty="0"/>
          </a:p>
        </p:txBody>
      </p:sp>
      <p:sp>
        <p:nvSpPr>
          <p:cNvPr id="17" name="Text 14"/>
          <p:cNvSpPr/>
          <p:nvPr/>
        </p:nvSpPr>
        <p:spPr>
          <a:xfrm>
            <a:off x="7592973" y="6356628"/>
            <a:ext cx="6269831" cy="708660"/>
          </a:xfrm>
          <a:prstGeom prst="rect">
            <a:avLst/>
          </a:prstGeom>
          <a:noFill/>
          <a:ln/>
        </p:spPr>
        <p:txBody>
          <a:bodyPr wrap="square" lIns="0" tIns="0" rIns="0" bIns="0" rtlCol="0" anchor="t"/>
          <a:lstStyle/>
          <a:p>
            <a:pPr marL="0" indent="0" algn="l">
              <a:lnSpc>
                <a:spcPts val="2750"/>
              </a:lnSpc>
              <a:buNone/>
            </a:pPr>
            <a:r>
              <a:rPr lang="en-US" sz="1700" dirty="0">
                <a:solidFill>
                  <a:srgbClr val="272525"/>
                </a:solidFill>
                <a:latin typeface="Inter" pitchFamily="34" charset="0"/>
                <a:ea typeface="Inter" pitchFamily="34" charset="-122"/>
                <a:cs typeface="Inter" pitchFamily="34" charset="-120"/>
              </a:rPr>
              <a:t> This means p and q are biconditional if and only if both are true OR both are false.</a:t>
            </a:r>
            <a:endParaRPr lang="en-US" sz="17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51</TotalTime>
  <Words>1248</Words>
  <Application>Microsoft Office PowerPoint</Application>
  <PresentationFormat>Custom</PresentationFormat>
  <Paragraphs>126</Paragraphs>
  <Slides>13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Inter</vt:lpstr>
      <vt:lpstr>Petrona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REEFAT TARANNUM</cp:lastModifiedBy>
  <cp:revision>3</cp:revision>
  <dcterms:created xsi:type="dcterms:W3CDTF">2025-08-28T02:12:29Z</dcterms:created>
  <dcterms:modified xsi:type="dcterms:W3CDTF">2025-08-28T03:05:06Z</dcterms:modified>
</cp:coreProperties>
</file>